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notesSlides/notesSlide28.xml" ContentType="application/vnd.openxmlformats-officedocument.presentationml.notesSlide+xml"/>
  <Override PartName="/ppt/tags/tag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0.xml" ContentType="application/vnd.openxmlformats-officedocument.presentationml.tags+xml"/>
  <Override PartName="/ppt/notesSlides/notesSlide33.xml" ContentType="application/vnd.openxmlformats-officedocument.presentationml.notesSlide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ppt/tags/tag13.xml" ContentType="application/vnd.openxmlformats-officedocument.presentationml.tags+xml"/>
  <Override PartName="/ppt/notesSlides/notesSlide36.xml" ContentType="application/vnd.openxmlformats-officedocument.presentationml.notesSlide+xml"/>
  <Override PartName="/ppt/tags/tag14.xml" ContentType="application/vnd.openxmlformats-officedocument.presentationml.tags+xml"/>
  <Override PartName="/ppt/notesSlides/notesSlide37.xml" ContentType="application/vnd.openxmlformats-officedocument.presentationml.notesSlide+xml"/>
  <Override PartName="/ppt/tags/tag15.xml" ContentType="application/vnd.openxmlformats-officedocument.presentationml.tags+xml"/>
  <Override PartName="/ppt/notesSlides/notesSlide38.xml" ContentType="application/vnd.openxmlformats-officedocument.presentationml.notesSlide+xml"/>
  <Override PartName="/ppt/tags/tag16.xml" ContentType="application/vnd.openxmlformats-officedocument.presentationml.tags+xml"/>
  <Override PartName="/ppt/notesSlides/notesSlide39.xml" ContentType="application/vnd.openxmlformats-officedocument.presentationml.notesSlide+xml"/>
  <Override PartName="/ppt/tags/tag17.xml" ContentType="application/vnd.openxmlformats-officedocument.presentationml.tags+xml"/>
  <Override PartName="/ppt/notesSlides/notesSlide40.xml" ContentType="application/vnd.openxmlformats-officedocument.presentationml.notesSlide+xml"/>
  <Override PartName="/ppt/tags/tag18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9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58" r:id="rId2"/>
    <p:sldMasterId id="2147483782" r:id="rId3"/>
  </p:sldMasterIdLst>
  <p:notesMasterIdLst>
    <p:notesMasterId r:id="rId60"/>
  </p:notesMasterIdLst>
  <p:sldIdLst>
    <p:sldId id="256" r:id="rId4"/>
    <p:sldId id="326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327" r:id="rId14"/>
    <p:sldId id="285" r:id="rId15"/>
    <p:sldId id="328" r:id="rId16"/>
    <p:sldId id="330" r:id="rId17"/>
    <p:sldId id="329" r:id="rId18"/>
    <p:sldId id="288" r:id="rId19"/>
    <p:sldId id="291" r:id="rId20"/>
    <p:sldId id="292" r:id="rId21"/>
    <p:sldId id="331" r:id="rId22"/>
    <p:sldId id="293" r:id="rId23"/>
    <p:sldId id="296" r:id="rId24"/>
    <p:sldId id="297" r:id="rId25"/>
    <p:sldId id="298" r:id="rId26"/>
    <p:sldId id="294" r:id="rId27"/>
    <p:sldId id="301" r:id="rId28"/>
    <p:sldId id="340" r:id="rId29"/>
    <p:sldId id="302" r:id="rId30"/>
    <p:sldId id="338" r:id="rId31"/>
    <p:sldId id="336" r:id="rId32"/>
    <p:sldId id="303" r:id="rId33"/>
    <p:sldId id="337" r:id="rId34"/>
    <p:sldId id="304" r:id="rId35"/>
    <p:sldId id="305" r:id="rId36"/>
    <p:sldId id="306" r:id="rId37"/>
    <p:sldId id="339" r:id="rId38"/>
    <p:sldId id="341" r:id="rId39"/>
    <p:sldId id="342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44" r:id="rId51"/>
    <p:sldId id="343" r:id="rId52"/>
    <p:sldId id="318" r:id="rId53"/>
    <p:sldId id="345" r:id="rId54"/>
    <p:sldId id="332" r:id="rId55"/>
    <p:sldId id="320" r:id="rId56"/>
    <p:sldId id="321" r:id="rId57"/>
    <p:sldId id="319" r:id="rId58"/>
    <p:sldId id="322" r:id="rId5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0"/>
    <p:restoredTop sz="90759" autoAdjust="0"/>
  </p:normalViewPr>
  <p:slideViewPr>
    <p:cSldViewPr snapToGrid="0" snapToObjects="1">
      <p:cViewPr varScale="1">
        <p:scale>
          <a:sx n="132" d="100"/>
          <a:sy n="132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2E0F-7E81-9341-BCF2-C587C40BF230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1975F-990A-1343-818E-090C24D408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44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据专家考证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目前世界上已知语言共有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种左右得到人们的承认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成为具有独立意义的语言。其余有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种语言为人们所研究。除此之外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多种语言尚未得到承认或处于衰亡阶段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种澳大利亚地方语言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使用人数总共只有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606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4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9763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25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97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E5D50-FBDB-47C9-946A-B367B2F001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E5D50-FBDB-47C9-946A-B367B2F001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76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E5D50-FBDB-47C9-946A-B367B2F001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88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Traditionally, both the inputs and outputs for NMT are sequence of words, and no syntactic structures are taken into consideration. So we called them as sequence-to-sequence NMT.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199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874E8-05D5-4A01-8341-F45A505D5958}" type="slidenum">
              <a:rPr kumimoji="0" lang="de-DE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05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89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据专家考证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目前世界上已知语言共有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5651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种左右得到人们的承认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成为具有独立意义的语言。其余有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种语言为人们所研究。除此之外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多种语言尚未得到承认或处于衰亡阶段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种澳大利亚地方语言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使用人数总共只有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741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41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874E8-05D5-4A01-8341-F45A505D5958}" type="slidenum">
              <a:rPr lang="de-DE" altLang="zh-CN" smtClean="0"/>
              <a:pPr/>
              <a:t>26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482044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10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181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302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287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962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946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316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4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944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172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87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9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an example of str2syn method. At the begging, the first action and word are predicted based on the </a:t>
            </a:r>
            <a:r>
              <a:rPr lang="en-US" altLang="zh-CN" dirty="0" err="1"/>
              <a:t>intial</a:t>
            </a:r>
            <a:r>
              <a:rPr lang="en-US" altLang="zh-CN" dirty="0"/>
              <a:t> state.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553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At the same time, a tree structure is maintained.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11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Based on the RNN states and context of tree structure, the next action and word are generated.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889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After that, the tree structure is updated again.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885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third action and word are predicted. Please note that here we generated a dummy word, that is a place holder whose state is the duplicated from previous one.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459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Then we update the tree agin.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499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Then generated the fourth action and words.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4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3573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This procedure continutes.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737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Untill we generate the whole tree structure and entire target sentence.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152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63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4472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588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39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06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is a positive example, in the baselines, there are some errors on plural form and collocations. But in our result, this verb is correctly generated since it dependents on the  whole sub-tree rooted at word ‘safety’ rather than ‘workers‘.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66EB4-32CE-4982-94A6-AFE2051959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53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51D33-9ACE-43E3-8E64-645774F727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05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24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71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14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1975F-990A-1343-818E-090C24D4088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43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0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67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15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392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12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666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45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468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8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438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8110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378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344327" y="352550"/>
            <a:ext cx="1064746" cy="228621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93"/>
            </a:p>
          </p:txBody>
        </p:sp>
      </p:grpSp>
    </p:spTree>
    <p:extLst>
      <p:ext uri="{BB962C8B-B14F-4D97-AF65-F5344CB8AC3E}">
        <p14:creationId xmlns:p14="http://schemas.microsoft.com/office/powerpoint/2010/main" val="243909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20823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297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3"/>
            <a:ext cx="8740142" cy="1587999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2731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87151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4191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7"/>
            <a:ext cx="7395505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964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868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4099309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33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85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35023"/>
            <a:ext cx="4033911" cy="673454"/>
          </a:xfrm>
        </p:spPr>
        <p:txBody>
          <a:bodyPr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7" y="0"/>
            <a:ext cx="4570833" cy="5142075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9715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90630"/>
            <a:ext cx="3596905" cy="1162241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3" y="0"/>
            <a:ext cx="5143237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0763" y="0"/>
            <a:ext cx="5143237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93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3761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522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99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4086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344327" y="352550"/>
            <a:ext cx="1064746" cy="228621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93"/>
            </a:p>
          </p:txBody>
        </p:sp>
      </p:grpSp>
    </p:spTree>
    <p:extLst>
      <p:ext uri="{BB962C8B-B14F-4D97-AF65-F5344CB8AC3E}">
        <p14:creationId xmlns:p14="http://schemas.microsoft.com/office/powerpoint/2010/main" val="1898225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95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8ACA-2A94-4DB5-BF2F-D7CA59D4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708" y="841686"/>
            <a:ext cx="6858584" cy="1790769"/>
          </a:xfrm>
        </p:spPr>
        <p:txBody>
          <a:bodyPr anchor="b"/>
          <a:lstStyle>
            <a:lvl1pPr algn="ctr">
              <a:defRPr sz="44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7D6B0-D32D-4EDB-A87C-05DAA2DBF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708" y="2701330"/>
            <a:ext cx="6858584" cy="429092"/>
          </a:xfrm>
        </p:spPr>
        <p:txBody>
          <a:bodyPr/>
          <a:lstStyle>
            <a:lvl1pPr marL="0" indent="0" algn="ctr">
              <a:buNone/>
              <a:defRPr sz="1765"/>
            </a:lvl1pPr>
            <a:lvl2pPr marL="336179" indent="0" algn="ctr">
              <a:buNone/>
              <a:defRPr sz="1471"/>
            </a:lvl2pPr>
            <a:lvl3pPr marL="672358" indent="0" algn="ctr">
              <a:buNone/>
              <a:defRPr sz="1324"/>
            </a:lvl3pPr>
            <a:lvl4pPr marL="1008537" indent="0" algn="ctr">
              <a:buNone/>
              <a:defRPr sz="1176"/>
            </a:lvl4pPr>
            <a:lvl5pPr marL="1344717" indent="0" algn="ctr">
              <a:buNone/>
              <a:defRPr sz="1176"/>
            </a:lvl5pPr>
            <a:lvl6pPr marL="1680896" indent="0" algn="ctr">
              <a:buNone/>
              <a:defRPr sz="1176"/>
            </a:lvl6pPr>
            <a:lvl7pPr marL="2017075" indent="0" algn="ctr">
              <a:buNone/>
              <a:defRPr sz="1176"/>
            </a:lvl7pPr>
            <a:lvl8pPr marL="2353254" indent="0" algn="ctr">
              <a:buNone/>
              <a:defRPr sz="1176"/>
            </a:lvl8pPr>
            <a:lvl9pPr marL="2689433" indent="0" algn="ctr">
              <a:buNone/>
              <a:defRPr sz="1176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6984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87871"/>
          </a:xfrm>
        </p:spPr>
        <p:txBody>
          <a:bodyPr>
            <a:spAutoFit/>
          </a:bodyPr>
          <a:lstStyle>
            <a:lvl1pPr>
              <a:defRPr sz="294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73504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F780-3703-466F-9651-A74C7C39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388B-D955-4620-8182-DAEA272A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3F6DC-4EDC-4F9A-9174-78117D35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D115-7E47-4577-B790-61067C46080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1F7A-B9EB-4E85-BABD-804234CD0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7BC88-A0AA-4146-8B22-9173B70F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964-8927-41E1-996E-C566A47C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28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06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10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588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97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746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28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25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47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086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47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73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806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18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CB4DC0-6D50-9C4E-BF65-F196BF9C4912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76C624-F484-C94F-A08C-6BBB7841E7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972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56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6890309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0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80" r:id="rId21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D750E-EDAE-4AA6-A936-42201696A7CF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22D45-3CAA-40BB-866C-92A1A40AE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556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111.png"/><Relationship Id="rId18" Type="http://schemas.openxmlformats.org/officeDocument/2006/relationships/image" Target="../media/image500.png"/><Relationship Id="rId26" Type="http://schemas.openxmlformats.org/officeDocument/2006/relationships/image" Target="../media/image58.png"/><Relationship Id="rId3" Type="http://schemas.openxmlformats.org/officeDocument/2006/relationships/image" Target="../media/image51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410.png"/><Relationship Id="rId17" Type="http://schemas.openxmlformats.org/officeDocument/2006/relationships/image" Target="../media/image490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390.png"/><Relationship Id="rId15" Type="http://schemas.openxmlformats.org/officeDocument/2006/relationships/image" Target="../media/image470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40.png"/><Relationship Id="rId19" Type="http://schemas.openxmlformats.org/officeDocument/2006/relationships/image" Target="../media/image510.png"/><Relationship Id="rId31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430.png"/><Relationship Id="rId14" Type="http://schemas.openxmlformats.org/officeDocument/2006/relationships/image" Target="../media/image460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110.png"/><Relationship Id="rId18" Type="http://schemas.openxmlformats.org/officeDocument/2006/relationships/image" Target="../media/image500.png"/><Relationship Id="rId26" Type="http://schemas.openxmlformats.org/officeDocument/2006/relationships/image" Target="../media/image58.png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490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29" Type="http://schemas.openxmlformats.org/officeDocument/2006/relationships/image" Target="../media/image61.png"/><Relationship Id="rId1" Type="http://schemas.openxmlformats.org/officeDocument/2006/relationships/tags" Target="../tags/tag8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52.png"/><Relationship Id="rId15" Type="http://schemas.openxmlformats.org/officeDocument/2006/relationships/image" Target="../media/image470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30.png"/><Relationship Id="rId19" Type="http://schemas.openxmlformats.org/officeDocument/2006/relationships/image" Target="../media/image510.png"/><Relationship Id="rId31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420.png"/><Relationship Id="rId14" Type="http://schemas.openxmlformats.org/officeDocument/2006/relationships/image" Target="../media/image460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110.png"/><Relationship Id="rId18" Type="http://schemas.openxmlformats.org/officeDocument/2006/relationships/image" Target="../media/image500.png"/><Relationship Id="rId26" Type="http://schemas.openxmlformats.org/officeDocument/2006/relationships/image" Target="../media/image58.png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490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480.png"/><Relationship Id="rId20" Type="http://schemas.openxmlformats.org/officeDocument/2006/relationships/image" Target="../media/image520.png"/><Relationship Id="rId29" Type="http://schemas.openxmlformats.org/officeDocument/2006/relationships/image" Target="../media/image61.png"/><Relationship Id="rId1" Type="http://schemas.openxmlformats.org/officeDocument/2006/relationships/tags" Target="../tags/tag9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52.png"/><Relationship Id="rId15" Type="http://schemas.openxmlformats.org/officeDocument/2006/relationships/image" Target="../media/image470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30.png"/><Relationship Id="rId19" Type="http://schemas.openxmlformats.org/officeDocument/2006/relationships/image" Target="../media/image510.png"/><Relationship Id="rId31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420.png"/><Relationship Id="rId14" Type="http://schemas.openxmlformats.org/officeDocument/2006/relationships/image" Target="../media/image460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0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1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2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3.xml"/><Relationship Id="rId5" Type="http://schemas.openxmlformats.org/officeDocument/2006/relationships/image" Target="../media/image710.png"/><Relationship Id="rId4" Type="http://schemas.openxmlformats.org/officeDocument/2006/relationships/image" Target="../media/image6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4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6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5.xml"/><Relationship Id="rId5" Type="http://schemas.openxmlformats.org/officeDocument/2006/relationships/image" Target="../media/image73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770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6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6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7.xml"/><Relationship Id="rId5" Type="http://schemas.openxmlformats.org/officeDocument/2006/relationships/image" Target="../media/image750.png"/><Relationship Id="rId4" Type="http://schemas.openxmlformats.org/officeDocument/2006/relationships/image" Target="../media/image6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8.xml"/><Relationship Id="rId5" Type="http://schemas.openxmlformats.org/officeDocument/2006/relationships/image" Target="../media/image690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831758" y="1953091"/>
            <a:ext cx="5498240" cy="538576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 smtClean="0"/>
              <a:t>基于句法知识的神经机器翻译</a:t>
            </a:r>
            <a:endParaRPr lang="en-US" altLang="zh-CN" sz="3200" dirty="0" smtClean="0"/>
          </a:p>
        </p:txBody>
      </p:sp>
      <p:sp>
        <p:nvSpPr>
          <p:cNvPr id="2" name="矩形 1"/>
          <p:cNvSpPr/>
          <p:nvPr/>
        </p:nvSpPr>
        <p:spPr>
          <a:xfrm>
            <a:off x="3932586" y="2826828"/>
            <a:ext cx="936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Frost </a:t>
            </a:r>
            <a:r>
              <a:rPr lang="zh-CN" altLang="en-US" sz="1800" dirty="0"/>
              <a:t>吴</a:t>
            </a:r>
          </a:p>
        </p:txBody>
      </p:sp>
    </p:spTree>
    <p:extLst>
      <p:ext uri="{BB962C8B-B14F-4D97-AF65-F5344CB8AC3E}">
        <p14:creationId xmlns:p14="http://schemas.microsoft.com/office/powerpoint/2010/main" val="16977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深度学习加持的机器翻译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89" y="903273"/>
            <a:ext cx="4515264" cy="38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4" y="0"/>
            <a:ext cx="6777553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微软在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WMT-2017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数据集上达到人类水平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AD6B3B4-3128-4DC3-97D5-3AE972D1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7" y="1205494"/>
            <a:ext cx="4832310" cy="3224716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WMT-2017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是什么？</a:t>
            </a: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公开的、高质量的数据集</a:t>
            </a:r>
            <a:endParaRPr lang="en-US" altLang="zh-CN" sz="145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以新闻领域的数据为主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世界公认且权威的数据集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何为达到人类水平？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机翻质量堪比人工翻译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人工评测结果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机器翻译领域的重大突破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参考</a:t>
            </a:r>
            <a:r>
              <a:rPr lang="en-US" altLang="zh-CN" sz="1600" dirty="0">
                <a:hlinkClick r:id="rId3"/>
              </a:rPr>
              <a:t>https://arxiv.org/abs/1803.05567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646" y="1507468"/>
            <a:ext cx="3108862" cy="23551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55773" y="1982165"/>
            <a:ext cx="2922607" cy="211238"/>
          </a:xfrm>
          <a:prstGeom prst="rect">
            <a:avLst/>
          </a:prstGeom>
          <a:solidFill>
            <a:schemeClr val="tx1">
              <a:alpha val="0"/>
            </a:schemeClr>
          </a:solidFill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AD6B3B4-3128-4DC3-97D5-3AE972D1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7" y="1205494"/>
            <a:ext cx="4832310" cy="3224716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</a:rPr>
              <a:t>神经机器翻译模型（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</a:rPr>
              <a:t>NMT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>
                <a:solidFill>
                  <a:schemeClr val="bg1"/>
                </a:solidFill>
                <a:ea typeface="宋体" panose="02010600030101010101" pitchFamily="2" charset="-122"/>
              </a:rPr>
              <a:t>基于序列</a:t>
            </a:r>
            <a:r>
              <a:rPr lang="en-US" altLang="zh-CN" sz="1450" dirty="0">
                <a:solidFill>
                  <a:schemeClr val="bg1"/>
                </a:solidFill>
                <a:ea typeface="宋体" panose="02010600030101010101" pitchFamily="2" charset="-122"/>
              </a:rPr>
              <a:t>-</a:t>
            </a: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序列的</a:t>
            </a:r>
            <a:r>
              <a:rPr lang="zh-CN" altLang="en-US" sz="1450" dirty="0">
                <a:solidFill>
                  <a:schemeClr val="bg1"/>
                </a:solidFill>
                <a:ea typeface="宋体" panose="02010600030101010101" pitchFamily="2" charset="-122"/>
              </a:rPr>
              <a:t>神经网络结构</a:t>
            </a:r>
            <a:endParaRPr lang="en-US" altLang="zh-CN" sz="145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>
                <a:solidFill>
                  <a:schemeClr val="bg1"/>
                </a:solidFill>
                <a:ea typeface="宋体" panose="02010600030101010101" pitchFamily="2" charset="-122"/>
              </a:rPr>
              <a:t>编码器、解码器和注意力</a:t>
            </a: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机制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编码器（</a:t>
            </a:r>
            <a:r>
              <a:rPr lang="en-US" altLang="zh-CN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Encoder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）、解码器（</a:t>
            </a:r>
            <a:r>
              <a:rPr lang="en-US" altLang="zh-CN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Decoder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循环神经网络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自注意力网络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注意力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机制（</a:t>
            </a:r>
            <a:r>
              <a:rPr lang="en-US" altLang="zh-CN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Attention</a:t>
            </a: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点乘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双线性</a:t>
            </a:r>
            <a:endParaRPr lang="en-US" altLang="zh-CN" sz="145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50" dirty="0" smtClean="0">
                <a:solidFill>
                  <a:schemeClr val="bg1"/>
                </a:solidFill>
                <a:ea typeface="宋体" panose="02010600030101010101" pitchFamily="2" charset="-122"/>
              </a:rPr>
              <a:t>多层感知机</a:t>
            </a:r>
            <a:endParaRPr lang="en-US" altLang="zh-CN" sz="145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19789" y="2062590"/>
            <a:ext cx="3577475" cy="2042637"/>
            <a:chOff x="4527865" y="2169655"/>
            <a:chExt cx="3577475" cy="2042637"/>
          </a:xfrm>
        </p:grpSpPr>
        <p:grpSp>
          <p:nvGrpSpPr>
            <p:cNvPr id="9" name="Group 98">
              <a:extLst>
                <a:ext uri="{FF2B5EF4-FFF2-40B4-BE49-F238E27FC236}">
                  <a16:creationId xmlns:a16="http://schemas.microsoft.com/office/drawing/2014/main" id="{8BE9B951-9724-412A-8C7A-BD5C905503FA}"/>
                </a:ext>
              </a:extLst>
            </p:cNvPr>
            <p:cNvGrpSpPr/>
            <p:nvPr/>
          </p:nvGrpSpPr>
          <p:grpSpPr>
            <a:xfrm>
              <a:off x="4527865" y="2169655"/>
              <a:ext cx="3577475" cy="2042637"/>
              <a:chOff x="4013249" y="2864136"/>
              <a:chExt cx="3577475" cy="2042637"/>
            </a:xfrm>
          </p:grpSpPr>
          <p:sp>
            <p:nvSpPr>
              <p:cNvPr id="10" name="Trapezoid 99">
                <a:extLst>
                  <a:ext uri="{FF2B5EF4-FFF2-40B4-BE49-F238E27FC236}">
                    <a16:creationId xmlns:a16="http://schemas.microsoft.com/office/drawing/2014/main" id="{1BAEF2A7-6772-46AE-A856-D35E7879666D}"/>
                  </a:ext>
                </a:extLst>
              </p:cNvPr>
              <p:cNvSpPr/>
              <p:nvPr/>
            </p:nvSpPr>
            <p:spPr>
              <a:xfrm>
                <a:off x="4013249" y="4098067"/>
                <a:ext cx="3568272" cy="808706"/>
              </a:xfrm>
              <a:prstGeom prst="trapezoid">
                <a:avLst>
                  <a:gd name="adj" fmla="val 63875"/>
                </a:avLst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Trapezoid 100">
                <a:extLst>
                  <a:ext uri="{FF2B5EF4-FFF2-40B4-BE49-F238E27FC236}">
                    <a16:creationId xmlns:a16="http://schemas.microsoft.com/office/drawing/2014/main" id="{88E2E633-65D4-4E64-AE6A-7C0D2C4950A5}"/>
                  </a:ext>
                </a:extLst>
              </p:cNvPr>
              <p:cNvSpPr/>
              <p:nvPr/>
            </p:nvSpPr>
            <p:spPr>
              <a:xfrm rot="10800000">
                <a:off x="4022452" y="2864136"/>
                <a:ext cx="3568272" cy="808706"/>
              </a:xfrm>
              <a:prstGeom prst="trapezoid">
                <a:avLst>
                  <a:gd name="adj" fmla="val 63875"/>
                </a:avLst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Rectangle 101">
                <a:extLst>
                  <a:ext uri="{FF2B5EF4-FFF2-40B4-BE49-F238E27FC236}">
                    <a16:creationId xmlns:a16="http://schemas.microsoft.com/office/drawing/2014/main" id="{E2245A3F-5E3E-4963-A003-7146531D3820}"/>
                  </a:ext>
                </a:extLst>
              </p:cNvPr>
              <p:cNvSpPr/>
              <p:nvPr/>
            </p:nvSpPr>
            <p:spPr>
              <a:xfrm>
                <a:off x="4527865" y="3682651"/>
                <a:ext cx="2557537" cy="401316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TextBox 102">
              <a:extLst>
                <a:ext uri="{FF2B5EF4-FFF2-40B4-BE49-F238E27FC236}">
                  <a16:creationId xmlns:a16="http://schemas.microsoft.com/office/drawing/2014/main" id="{6B1909F3-3DD6-4143-A103-2DB4C803F17E}"/>
                </a:ext>
              </a:extLst>
            </p:cNvPr>
            <p:cNvSpPr txBox="1"/>
            <p:nvPr/>
          </p:nvSpPr>
          <p:spPr>
            <a:xfrm>
              <a:off x="5538407" y="2377254"/>
              <a:ext cx="1441796" cy="41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Decoder</a:t>
              </a: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103">
              <a:extLst>
                <a:ext uri="{FF2B5EF4-FFF2-40B4-BE49-F238E27FC236}">
                  <a16:creationId xmlns:a16="http://schemas.microsoft.com/office/drawing/2014/main" id="{ADD1BA84-4F88-44A8-B6CF-310B196AB9D1}"/>
                </a:ext>
              </a:extLst>
            </p:cNvPr>
            <p:cNvSpPr txBox="1"/>
            <p:nvPr/>
          </p:nvSpPr>
          <p:spPr>
            <a:xfrm>
              <a:off x="5538406" y="3652006"/>
              <a:ext cx="1441796" cy="41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Encoder</a:t>
              </a:r>
              <a:endPara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76"/>
            <p:cNvSpPr txBox="1"/>
            <p:nvPr/>
          </p:nvSpPr>
          <p:spPr>
            <a:xfrm>
              <a:off x="5630949" y="2968203"/>
              <a:ext cx="1362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Attention</a:t>
              </a: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循环神经网络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AD6B3B4-3128-4DC3-97D5-3AE972D1B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137" y="1205494"/>
                <a:ext cx="4832310" cy="987909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bg1"/>
                  </a:buClr>
                  <a:buSzPct val="13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bg1"/>
                    </a:solidFill>
                  </a:rPr>
                  <a:t>输入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时刻历史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16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时刻输入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600" dirty="0" smtClean="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  <a:p>
                <a:pPr>
                  <a:buClr>
                    <a:schemeClr val="bg1"/>
                  </a:buClr>
                  <a:buSzPct val="130000"/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输出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时刻历史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Calibri Light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latin typeface="Calibri Light" pitchFamily="34" charset="0"/>
                  </a:rPr>
                  <a:t>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Calibri Light" pitchFamily="34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  <a:latin typeface="Calibri Light" pitchFamily="34" charset="0"/>
                  </a:rPr>
                  <a:t>时刻所有词的概率分布</a:t>
                </a:r>
                <a:endParaRPr lang="en-US" altLang="zh-CN" sz="1600" dirty="0">
                  <a:solidFill>
                    <a:schemeClr val="bg1"/>
                  </a:solidFill>
                  <a:latin typeface="Calibri Light" pitchFamily="34" charset="0"/>
                </a:endParaRPr>
              </a:p>
              <a:p>
                <a:pPr marL="0" indent="0">
                  <a:buClr>
                    <a:schemeClr val="bg1"/>
                  </a:buClr>
                  <a:buSzPct val="130000"/>
                  <a:buNone/>
                </a:pPr>
                <a:endParaRPr lang="en-US" altLang="zh-CN" sz="1600" dirty="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AD6B3B4-3128-4DC3-97D5-3AE972D1B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137" y="1205494"/>
                <a:ext cx="4832310" cy="987909"/>
              </a:xfrm>
              <a:blipFill>
                <a:blip r:embed="rId3"/>
                <a:stretch>
                  <a:fillRect l="-1261" t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55" y="2048720"/>
            <a:ext cx="5287359" cy="232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循环神经网络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AD6B3B4-3128-4DC3-97D5-3AE972D1BB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137" y="1205494"/>
                <a:ext cx="4832310" cy="987909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bg1"/>
                  </a:buClr>
                  <a:buSzPct val="13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bg1"/>
                    </a:solidFill>
                  </a:rPr>
                  <a:t>输入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时刻历史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sz="1600" dirty="0">
                    <a:solidFill>
                      <a:schemeClr val="bg1"/>
                    </a:solidFill>
                  </a:rPr>
                  <a:t>与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时刻输入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600" dirty="0" smtClean="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  <a:p>
                <a:pPr>
                  <a:buClr>
                    <a:schemeClr val="bg1"/>
                  </a:buClr>
                  <a:buSzPct val="130000"/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输出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</a:rPr>
                  <a:t>时刻历史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Calibri Light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latin typeface="Calibri Light" pitchFamily="34" charset="0"/>
                  </a:rPr>
                  <a:t>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Calibri Light" pitchFamily="34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sz="1600" dirty="0">
                    <a:solidFill>
                      <a:schemeClr val="bg1"/>
                    </a:solidFill>
                    <a:latin typeface="Calibri Light" pitchFamily="34" charset="0"/>
                  </a:rPr>
                  <a:t>时刻所有词的概率分布</a:t>
                </a:r>
                <a:endParaRPr lang="en-US" altLang="zh-CN" sz="1600" dirty="0">
                  <a:solidFill>
                    <a:schemeClr val="bg1"/>
                  </a:solidFill>
                  <a:latin typeface="Calibri Light" pitchFamily="34" charset="0"/>
                </a:endParaRPr>
              </a:p>
              <a:p>
                <a:pPr marL="0" indent="0">
                  <a:buClr>
                    <a:schemeClr val="bg1"/>
                  </a:buClr>
                  <a:buSzPct val="130000"/>
                  <a:buNone/>
                </a:pPr>
                <a:endParaRPr lang="en-US" altLang="zh-CN" sz="1600" dirty="0">
                  <a:solidFill>
                    <a:schemeClr val="bg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AD6B3B4-3128-4DC3-97D5-3AE972D1B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137" y="1205494"/>
                <a:ext cx="4832310" cy="987909"/>
              </a:xfrm>
              <a:blipFill>
                <a:blip r:embed="rId3"/>
                <a:stretch>
                  <a:fillRect l="-1261" t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8" y="2193403"/>
            <a:ext cx="7220138" cy="1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长短时记忆循环神经网络（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）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AD6B3B4-3128-4DC3-97D5-3AE972D1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7" y="1205494"/>
            <a:ext cx="4832310" cy="987909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缓解梯度消失和爆炸问题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减少信息丢失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1" y="1973483"/>
            <a:ext cx="6424317" cy="24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AD6B3B4-3128-4DC3-97D5-3AE972D1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7" y="1205494"/>
            <a:ext cx="4832310" cy="987909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ea typeface="宋体" panose="02010600030101010101" pitchFamily="2" charset="-122"/>
              </a:rPr>
              <a:t>编码器逐词地读取源语言</a:t>
            </a:r>
            <a:endParaRPr lang="en-US" altLang="zh-CN" sz="1600" dirty="0" smtClean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>
              <a:buClr>
                <a:schemeClr val="bg1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Calibri Light" pitchFamily="34" charset="0"/>
              </a:rPr>
              <a:t>解码器逐词地生成译文</a:t>
            </a:r>
            <a:endParaRPr lang="en-US" altLang="zh-CN" sz="1600" dirty="0">
              <a:solidFill>
                <a:schemeClr val="bg1"/>
              </a:solidFill>
              <a:latin typeface="Calibri Light" pitchFamily="34" charset="0"/>
            </a:endParaRPr>
          </a:p>
          <a:p>
            <a:pPr marL="0" indent="0">
              <a:buClr>
                <a:schemeClr val="bg1"/>
              </a:buClr>
              <a:buSzPct val="130000"/>
              <a:buNone/>
            </a:pP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65" y="2060130"/>
            <a:ext cx="4982725" cy="25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3279686" y="2339213"/>
            <a:ext cx="3159229" cy="269284"/>
          </a:xfrm>
          <a:prstGeom prst="rect">
            <a:avLst/>
          </a:prstGeom>
          <a:solidFill>
            <a:srgbClr val="F9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 dirty="0">
              <a:solidFill>
                <a:srgbClr val="737373">
                  <a:lumMod val="75000"/>
                </a:srgbClr>
              </a:solidFill>
              <a:latin typeface="Segoe UI Semilight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241709" y="3437992"/>
            <a:ext cx="3155373" cy="489807"/>
          </a:xfrm>
          <a:prstGeom prst="rect">
            <a:avLst/>
          </a:prstGeom>
          <a:solidFill>
            <a:srgbClr val="DEEBF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 dirty="0">
              <a:solidFill>
                <a:srgbClr val="E6E6E6">
                  <a:lumMod val="75000"/>
                </a:srgbClr>
              </a:solidFill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注意力模型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60173" y="1782600"/>
            <a:ext cx="128569" cy="614775"/>
            <a:chOff x="4474742" y="2025862"/>
            <a:chExt cx="228600" cy="1093089"/>
          </a:xfrm>
        </p:grpSpPr>
        <p:grpSp>
          <p:nvGrpSpPr>
            <p:cNvPr id="221" name="Group 220"/>
            <p:cNvGrpSpPr/>
            <p:nvPr/>
          </p:nvGrpSpPr>
          <p:grpSpPr>
            <a:xfrm>
              <a:off x="4474742" y="2025862"/>
              <a:ext cx="228600" cy="731520"/>
              <a:chOff x="1403479" y="1733952"/>
              <a:chExt cx="182880" cy="731520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1403479" y="173395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403479" y="1916832"/>
                <a:ext cx="182880" cy="1828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1403479" y="209971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403479" y="228259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cxnSp>
          <p:nvCxnSpPr>
            <p:cNvPr id="223" name="Straight Arrow Connector 222"/>
            <p:cNvCxnSpPr>
              <a:stCxn id="222" idx="0"/>
              <a:endCxn id="227" idx="2"/>
            </p:cNvCxnSpPr>
            <p:nvPr/>
          </p:nvCxnSpPr>
          <p:spPr>
            <a:xfrm flipV="1">
              <a:off x="4589042" y="2757382"/>
              <a:ext cx="0" cy="36156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266828" y="3442784"/>
            <a:ext cx="3095335" cy="437136"/>
            <a:chOff x="1884844" y="4581128"/>
            <a:chExt cx="5503598" cy="777240"/>
          </a:xfrm>
        </p:grpSpPr>
        <p:grpSp>
          <p:nvGrpSpPr>
            <p:cNvPr id="103" name="Group 102"/>
            <p:cNvGrpSpPr/>
            <p:nvPr/>
          </p:nvGrpSpPr>
          <p:grpSpPr>
            <a:xfrm>
              <a:off x="188484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70" name="Oval 169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9" name="Rectangle 168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19216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5" name="Rectangle 164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449948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1" name="Rectangle 160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53850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56" name="Group 155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7" name="Rectangle 156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384582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3" name="Rectangle 152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15314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9" name="Rectangle 148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80680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646046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1" name="Rectangle 140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114122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37" name="Rectangle 136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215916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4" name="Straight Arrow Connector 133"/>
              <p:cNvCxnSpPr>
                <a:stCxn id="170" idx="6"/>
                <a:endCxn id="158" idx="2"/>
              </p:cNvCxnSpPr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59" idx="2"/>
                <a:endCxn id="171" idx="6"/>
              </p:cNvCxnSpPr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281282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2" name="Straight Arrow Connector 131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346648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412014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477380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6" name="Straight Arrow Connector 125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542746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608112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2" name="Straight Arrow Connector 121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>
              <a:off x="6734783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Curved Connector 33"/>
          <p:cNvCxnSpPr>
            <a:stCxn id="25" idx="0"/>
            <a:endCxn id="222" idx="4"/>
          </p:cNvCxnSpPr>
          <p:nvPr/>
        </p:nvCxnSpPr>
        <p:spPr>
          <a:xfrm rot="16200000" flipV="1">
            <a:off x="3980645" y="2295473"/>
            <a:ext cx="397555" cy="909925"/>
          </a:xfrm>
          <a:prstGeom prst="curvedConnector3">
            <a:avLst>
              <a:gd name="adj1" fmla="val 50000"/>
            </a:avLst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>
            <a:off x="3711601" y="3100907"/>
            <a:ext cx="922782" cy="341880"/>
            <a:chOff x="4566181" y="4369849"/>
            <a:chExt cx="1640735" cy="607873"/>
          </a:xfrm>
        </p:grpSpPr>
        <p:cxnSp>
          <p:nvCxnSpPr>
            <p:cNvPr id="46" name="Straight Arrow Connector 45"/>
            <p:cNvCxnSpPr>
              <a:stCxn id="157" idx="0"/>
              <a:endCxn id="25" idx="2"/>
            </p:cNvCxnSpPr>
            <p:nvPr/>
          </p:nvCxnSpPr>
          <p:spPr>
            <a:xfrm flipV="1">
              <a:off x="4566181" y="4539657"/>
              <a:ext cx="1640735" cy="438065"/>
            </a:xfrm>
            <a:prstGeom prst="straightConnector1">
              <a:avLst/>
            </a:prstGeom>
            <a:ln w="9525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5216178" y="4369849"/>
              <a:ext cx="201717" cy="396802"/>
              <a:chOff x="3102596" y="3946588"/>
              <a:chExt cx="201717" cy="396802"/>
            </a:xfrm>
          </p:grpSpPr>
          <p:sp>
            <p:nvSpPr>
              <p:cNvPr id="97" name="Freeform 96"/>
              <p:cNvSpPr/>
              <p:nvPr/>
            </p:nvSpPr>
            <p:spPr>
              <a:xfrm>
                <a:off x="3102596" y="3946588"/>
                <a:ext cx="123997" cy="258699"/>
              </a:xfrm>
              <a:custGeom>
                <a:avLst/>
                <a:gdLst>
                  <a:gd name="connsiteX0" fmla="*/ 0 w 573881"/>
                  <a:gd name="connsiteY0" fmla="*/ 0 h 495300"/>
                  <a:gd name="connsiteX1" fmla="*/ 383381 w 573881"/>
                  <a:gd name="connsiteY1" fmla="*/ 238125 h 495300"/>
                  <a:gd name="connsiteX2" fmla="*/ 573881 w 573881"/>
                  <a:gd name="connsiteY2" fmla="*/ 495300 h 495300"/>
                  <a:gd name="connsiteX0" fmla="*/ 0 w 573881"/>
                  <a:gd name="connsiteY0" fmla="*/ 0 h 495300"/>
                  <a:gd name="connsiteX1" fmla="*/ 426243 w 573881"/>
                  <a:gd name="connsiteY1" fmla="*/ 133350 h 495300"/>
                  <a:gd name="connsiteX2" fmla="*/ 573881 w 573881"/>
                  <a:gd name="connsiteY2" fmla="*/ 495300 h 495300"/>
                  <a:gd name="connsiteX0" fmla="*/ 0 w 573881"/>
                  <a:gd name="connsiteY0" fmla="*/ 0 h 495300"/>
                  <a:gd name="connsiteX1" fmla="*/ 426243 w 573881"/>
                  <a:gd name="connsiteY1" fmla="*/ 133350 h 495300"/>
                  <a:gd name="connsiteX2" fmla="*/ 573881 w 573881"/>
                  <a:gd name="connsiteY2" fmla="*/ 495300 h 495300"/>
                  <a:gd name="connsiteX0" fmla="*/ 0 w 573881"/>
                  <a:gd name="connsiteY0" fmla="*/ 0 h 495300"/>
                  <a:gd name="connsiteX1" fmla="*/ 426243 w 573881"/>
                  <a:gd name="connsiteY1" fmla="*/ 133350 h 495300"/>
                  <a:gd name="connsiteX2" fmla="*/ 573881 w 573881"/>
                  <a:gd name="connsiteY2" fmla="*/ 495300 h 495300"/>
                  <a:gd name="connsiteX0" fmla="*/ 0 w 628649"/>
                  <a:gd name="connsiteY0" fmla="*/ 0 h 485775"/>
                  <a:gd name="connsiteX1" fmla="*/ 426243 w 628649"/>
                  <a:gd name="connsiteY1" fmla="*/ 133350 h 485775"/>
                  <a:gd name="connsiteX2" fmla="*/ 628649 w 628649"/>
                  <a:gd name="connsiteY2" fmla="*/ 485775 h 485775"/>
                  <a:gd name="connsiteX0" fmla="*/ 0 w 628649"/>
                  <a:gd name="connsiteY0" fmla="*/ 0 h 485775"/>
                  <a:gd name="connsiteX1" fmla="*/ 426243 w 628649"/>
                  <a:gd name="connsiteY1" fmla="*/ 133350 h 485775"/>
                  <a:gd name="connsiteX2" fmla="*/ 628649 w 628649"/>
                  <a:gd name="connsiteY2" fmla="*/ 485775 h 485775"/>
                  <a:gd name="connsiteX0" fmla="*/ 0 w 628649"/>
                  <a:gd name="connsiteY0" fmla="*/ 0 h 485775"/>
                  <a:gd name="connsiteX1" fmla="*/ 426243 w 628649"/>
                  <a:gd name="connsiteY1" fmla="*/ 133350 h 485775"/>
                  <a:gd name="connsiteX2" fmla="*/ 628649 w 628649"/>
                  <a:gd name="connsiteY2" fmla="*/ 48577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8649" h="485775">
                    <a:moveTo>
                      <a:pt x="0" y="0"/>
                    </a:moveTo>
                    <a:cubicBezTo>
                      <a:pt x="177800" y="11112"/>
                      <a:pt x="343693" y="38894"/>
                      <a:pt x="426243" y="133350"/>
                    </a:cubicBezTo>
                    <a:cubicBezTo>
                      <a:pt x="551656" y="256381"/>
                      <a:pt x="593724" y="365125"/>
                      <a:pt x="628649" y="485775"/>
                    </a:cubicBezTo>
                  </a:path>
                </a:pathLst>
              </a:custGeom>
              <a:ln w="12700">
                <a:solidFill>
                  <a:srgbClr val="7030A0"/>
                </a:solidFill>
                <a:prstDash val="soli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cxnSp>
            <p:nvCxnSpPr>
              <p:cNvPr id="98" name="Straight Connector 97"/>
              <p:cNvCxnSpPr>
                <a:stCxn id="97" idx="2"/>
              </p:cNvCxnSpPr>
              <p:nvPr/>
            </p:nvCxnSpPr>
            <p:spPr>
              <a:xfrm flipH="1">
                <a:off x="3192165" y="4205287"/>
                <a:ext cx="34428" cy="138103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220567" y="4205287"/>
                <a:ext cx="83746" cy="111721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9" name="Group 238"/>
          <p:cNvGrpSpPr/>
          <p:nvPr/>
        </p:nvGrpSpPr>
        <p:grpSpPr>
          <a:xfrm>
            <a:off x="4079232" y="2949213"/>
            <a:ext cx="2205789" cy="493574"/>
            <a:chOff x="5219842" y="4100134"/>
            <a:chExt cx="3921958" cy="877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023831" y="4100134"/>
                  <a:ext cx="366169" cy="4309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85845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75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1575" dirty="0">
                    <a:solidFill>
                      <a:srgbClr val="7030A0"/>
                    </a:solidFill>
                    <a:latin typeface="Segoe UI Semilight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831" y="4100134"/>
                  <a:ext cx="366169" cy="430948"/>
                </a:xfrm>
                <a:prstGeom prst="rect">
                  <a:avLst/>
                </a:prstGeom>
                <a:blipFill>
                  <a:blip r:embed="rId3"/>
                  <a:stretch>
                    <a:fillRect l="-38235" r="-41176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8" name="Group 237"/>
            <p:cNvGrpSpPr/>
            <p:nvPr/>
          </p:nvGrpSpPr>
          <p:grpSpPr>
            <a:xfrm>
              <a:off x="5219842" y="4382714"/>
              <a:ext cx="3921958" cy="595009"/>
              <a:chOff x="5219842" y="4382714"/>
              <a:chExt cx="3921958" cy="595009"/>
            </a:xfrm>
          </p:grpSpPr>
          <p:cxnSp>
            <p:nvCxnSpPr>
              <p:cNvPr id="47" name="Straight Arrow Connector 46"/>
              <p:cNvCxnSpPr>
                <a:stCxn id="165" idx="0"/>
                <a:endCxn id="25" idx="2"/>
              </p:cNvCxnSpPr>
              <p:nvPr/>
            </p:nvCxnSpPr>
            <p:spPr>
              <a:xfrm flipV="1">
                <a:off x="5219842" y="4539657"/>
                <a:ext cx="987074" cy="438066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153" idx="0"/>
                <a:endCxn id="25" idx="2"/>
              </p:cNvCxnSpPr>
              <p:nvPr/>
            </p:nvCxnSpPr>
            <p:spPr>
              <a:xfrm flipV="1">
                <a:off x="5873502" y="4539657"/>
                <a:ext cx="333415" cy="438066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161" idx="0"/>
                <a:endCxn id="25" idx="2"/>
              </p:cNvCxnSpPr>
              <p:nvPr/>
            </p:nvCxnSpPr>
            <p:spPr>
              <a:xfrm flipH="1" flipV="1">
                <a:off x="6206916" y="4539657"/>
                <a:ext cx="320245" cy="438066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149" idx="0"/>
                <a:endCxn id="25" idx="2"/>
              </p:cNvCxnSpPr>
              <p:nvPr/>
            </p:nvCxnSpPr>
            <p:spPr>
              <a:xfrm flipH="1" flipV="1">
                <a:off x="6206916" y="4539657"/>
                <a:ext cx="973905" cy="438066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145" idx="0"/>
                <a:endCxn id="25" idx="2"/>
              </p:cNvCxnSpPr>
              <p:nvPr/>
            </p:nvCxnSpPr>
            <p:spPr>
              <a:xfrm flipH="1" flipV="1">
                <a:off x="6206916" y="4539657"/>
                <a:ext cx="1627565" cy="438066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41" idx="0"/>
                <a:endCxn id="25" idx="2"/>
              </p:cNvCxnSpPr>
              <p:nvPr/>
            </p:nvCxnSpPr>
            <p:spPr>
              <a:xfrm flipH="1" flipV="1">
                <a:off x="6206916" y="4539657"/>
                <a:ext cx="2281225" cy="438066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137" idx="0"/>
                <a:endCxn id="25" idx="2"/>
              </p:cNvCxnSpPr>
              <p:nvPr/>
            </p:nvCxnSpPr>
            <p:spPr>
              <a:xfrm flipH="1" flipV="1">
                <a:off x="6206916" y="4539657"/>
                <a:ext cx="2934884" cy="438066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 rot="21108999">
                <a:off x="5477159" y="4394601"/>
                <a:ext cx="201717" cy="396802"/>
                <a:chOff x="3102596" y="3946588"/>
                <a:chExt cx="201717" cy="396802"/>
              </a:xfrm>
            </p:grpSpPr>
            <p:sp>
              <p:nvSpPr>
                <p:cNvPr id="94" name="Freeform 93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95" name="Straight Connector 94"/>
                <p:cNvCxnSpPr>
                  <a:stCxn id="94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 rot="19527855">
                <a:off x="5830855" y="4412924"/>
                <a:ext cx="123440" cy="406368"/>
                <a:chOff x="3180873" y="3934612"/>
                <a:chExt cx="123440" cy="406368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3180873" y="3934612"/>
                  <a:ext cx="45719" cy="270675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92" name="Straight Connector 91"/>
                <p:cNvCxnSpPr>
                  <a:stCxn id="91" idx="2"/>
                </p:cNvCxnSpPr>
                <p:nvPr/>
              </p:nvCxnSpPr>
              <p:spPr>
                <a:xfrm rot="2072145">
                  <a:off x="3184412" y="4207697"/>
                  <a:ext cx="49933" cy="13328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 rot="2543870" flipH="1">
                <a:off x="6444391" y="4409435"/>
                <a:ext cx="126681" cy="406368"/>
                <a:chOff x="3180873" y="3934612"/>
                <a:chExt cx="123440" cy="406368"/>
              </a:xfrm>
            </p:grpSpPr>
            <p:sp>
              <p:nvSpPr>
                <p:cNvPr id="88" name="Freeform 87"/>
                <p:cNvSpPr/>
                <p:nvPr/>
              </p:nvSpPr>
              <p:spPr>
                <a:xfrm>
                  <a:off x="3180873" y="3934612"/>
                  <a:ext cx="45719" cy="270675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89" name="Straight Connector 88"/>
                <p:cNvCxnSpPr>
                  <a:stCxn id="88" idx="2"/>
                </p:cNvCxnSpPr>
                <p:nvPr/>
              </p:nvCxnSpPr>
              <p:spPr>
                <a:xfrm rot="2072145">
                  <a:off x="3184412" y="4207697"/>
                  <a:ext cx="49933" cy="13328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 rot="1411830" flipH="1">
                <a:off x="6698668" y="4397525"/>
                <a:ext cx="211321" cy="396802"/>
                <a:chOff x="3102596" y="3946588"/>
                <a:chExt cx="201717" cy="396802"/>
              </a:xfrm>
            </p:grpSpPr>
            <p:sp>
              <p:nvSpPr>
                <p:cNvPr id="85" name="Freeform 84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86" name="Straight Connector 85"/>
                <p:cNvCxnSpPr>
                  <a:stCxn id="85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426856" flipH="1">
                <a:off x="7006594" y="4382714"/>
                <a:ext cx="221118" cy="396802"/>
                <a:chOff x="3102596" y="3946588"/>
                <a:chExt cx="201717" cy="396802"/>
              </a:xfrm>
            </p:grpSpPr>
            <p:sp>
              <p:nvSpPr>
                <p:cNvPr id="82" name="Freeform 81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83" name="Straight Connector 82"/>
                <p:cNvCxnSpPr>
                  <a:stCxn id="82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 flipH="1">
                <a:off x="7363908" y="4383847"/>
                <a:ext cx="233064" cy="396802"/>
                <a:chOff x="3102596" y="3946588"/>
                <a:chExt cx="201717" cy="396802"/>
              </a:xfrm>
            </p:grpSpPr>
            <p:sp>
              <p:nvSpPr>
                <p:cNvPr id="79" name="Freeform 78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80" name="Straight Connector 79"/>
                <p:cNvCxnSpPr>
                  <a:stCxn id="79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/>
              <p:cNvGrpSpPr/>
              <p:nvPr/>
            </p:nvGrpSpPr>
            <p:grpSpPr>
              <a:xfrm flipH="1">
                <a:off x="7785586" y="4398708"/>
                <a:ext cx="233064" cy="396802"/>
                <a:chOff x="3102596" y="3946588"/>
                <a:chExt cx="201717" cy="396802"/>
              </a:xfrm>
            </p:grpSpPr>
            <p:sp>
              <p:nvSpPr>
                <p:cNvPr id="76" name="Freeform 75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77" name="Straight Connector 76"/>
                <p:cNvCxnSpPr>
                  <a:stCxn id="76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54505" y="2371114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2371114"/>
                <a:ext cx="205942" cy="173124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854505" y="1876012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1876012"/>
                <a:ext cx="205942" cy="173124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54505" y="2955068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2955068"/>
                <a:ext cx="205942" cy="173124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854505" y="3558349"/>
                <a:ext cx="205942" cy="189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3558349"/>
                <a:ext cx="205942" cy="189539"/>
              </a:xfrm>
              <a:prstGeom prst="rect">
                <a:avLst/>
              </a:prstGeom>
              <a:blipFill>
                <a:blip r:embed="rId7"/>
                <a:stretch>
                  <a:fillRect l="-8824" r="-8824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 rot="16200000">
            <a:off x="2355361" y="1721477"/>
            <a:ext cx="500458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3126B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Word</a:t>
            </a:r>
            <a:r>
              <a:rPr lang="en-US" sz="788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defTabSz="685845"/>
            <a:r>
              <a:rPr lang="en-US" sz="788" dirty="0">
                <a:solidFill>
                  <a:srgbClr val="3126B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Sample</a:t>
            </a:r>
          </a:p>
        </p:txBody>
      </p:sp>
      <p:sp>
        <p:nvSpPr>
          <p:cNvPr id="68" name="TextBox 67"/>
          <p:cNvSpPr txBox="1"/>
          <p:nvPr/>
        </p:nvSpPr>
        <p:spPr>
          <a:xfrm rot="16200000">
            <a:off x="2295247" y="2229968"/>
            <a:ext cx="620683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Recurrent</a:t>
            </a:r>
          </a:p>
          <a:p>
            <a:pPr defTabSz="685845"/>
            <a:r>
              <a:rPr lang="en-US" sz="788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State</a:t>
            </a:r>
          </a:p>
        </p:txBody>
      </p:sp>
      <p:sp>
        <p:nvSpPr>
          <p:cNvPr id="69" name="TextBox 68"/>
          <p:cNvSpPr txBox="1"/>
          <p:nvPr/>
        </p:nvSpPr>
        <p:spPr>
          <a:xfrm rot="16200000">
            <a:off x="2315283" y="2884714"/>
            <a:ext cx="580608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Internal </a:t>
            </a:r>
          </a:p>
          <a:p>
            <a:pPr defTabSz="685845"/>
            <a:r>
              <a:rPr lang="en-US" sz="788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Semantic</a:t>
            </a:r>
          </a:p>
        </p:txBody>
      </p:sp>
      <p:sp>
        <p:nvSpPr>
          <p:cNvPr id="70" name="TextBox 69"/>
          <p:cNvSpPr txBox="1"/>
          <p:nvPr/>
        </p:nvSpPr>
        <p:spPr>
          <a:xfrm rot="16200000">
            <a:off x="2349748" y="3493935"/>
            <a:ext cx="51167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CC33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</a:t>
            </a:r>
          </a:p>
          <a:p>
            <a:pPr defTabSz="685845"/>
            <a:r>
              <a:rPr lang="en-US" sz="788" dirty="0">
                <a:solidFill>
                  <a:srgbClr val="CC33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311418" y="2633459"/>
            <a:ext cx="3085662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311418" y="2308552"/>
            <a:ext cx="3085662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3343969" y="2816612"/>
            <a:ext cx="1290414" cy="626174"/>
            <a:chOff x="3912524" y="3864367"/>
            <a:chExt cx="2294395" cy="1113355"/>
          </a:xfrm>
        </p:grpSpPr>
        <p:cxnSp>
          <p:nvCxnSpPr>
            <p:cNvPr id="45" name="Straight Arrow Connector 44"/>
            <p:cNvCxnSpPr>
              <a:stCxn id="169" idx="0"/>
              <a:endCxn id="25" idx="2"/>
            </p:cNvCxnSpPr>
            <p:nvPr/>
          </p:nvCxnSpPr>
          <p:spPr>
            <a:xfrm flipV="1">
              <a:off x="3912524" y="4539660"/>
              <a:ext cx="2294395" cy="438062"/>
            </a:xfrm>
            <a:prstGeom prst="straightConnector1">
              <a:avLst/>
            </a:prstGeom>
            <a:ln w="9525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/>
            <p:cNvGrpSpPr/>
            <p:nvPr/>
          </p:nvGrpSpPr>
          <p:grpSpPr>
            <a:xfrm>
              <a:off x="4488462" y="3864367"/>
              <a:ext cx="1260909" cy="875620"/>
              <a:chOff x="4488462" y="3864367"/>
              <a:chExt cx="1260909" cy="8756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4488462" y="4116109"/>
                <a:ext cx="706369" cy="623878"/>
                <a:chOff x="2597944" y="3719512"/>
                <a:chExt cx="706369" cy="623878"/>
              </a:xfrm>
            </p:grpSpPr>
            <p:sp>
              <p:nvSpPr>
                <p:cNvPr id="100" name="Freeform 99"/>
                <p:cNvSpPr/>
                <p:nvPr/>
              </p:nvSpPr>
              <p:spPr>
                <a:xfrm>
                  <a:off x="2597944" y="3719512"/>
                  <a:ext cx="628649" cy="485775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101" name="Straight Connector 100"/>
                <p:cNvCxnSpPr>
                  <a:stCxn id="100" idx="2"/>
                </p:cNvCxnSpPr>
                <p:nvPr/>
              </p:nvCxnSpPr>
              <p:spPr>
                <a:xfrm flipH="1">
                  <a:off x="3192164" y="4205287"/>
                  <a:ext cx="34429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/>
              <p:cNvSpPr txBox="1"/>
              <p:nvPr/>
            </p:nvSpPr>
            <p:spPr>
              <a:xfrm>
                <a:off x="4628677" y="3864367"/>
                <a:ext cx="1120694" cy="595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45"/>
                <a:r>
                  <a:rPr lang="en-US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Attention </a:t>
                </a:r>
              </a:p>
              <a:p>
                <a:pPr defTabSz="685845"/>
                <a:r>
                  <a:rPr lang="en-US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W</a:t>
                </a:r>
                <a:r>
                  <a:rPr lang="en-US" altLang="zh-CN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eight</a:t>
                </a:r>
                <a:endParaRPr lang="en-US" sz="788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12" name="TextBox 411"/>
          <p:cNvSpPr txBox="1"/>
          <p:nvPr/>
        </p:nvSpPr>
        <p:spPr>
          <a:xfrm rot="5400000">
            <a:off x="6218042" y="3555666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Encoder</a:t>
            </a:r>
          </a:p>
        </p:txBody>
      </p:sp>
      <p:sp>
        <p:nvSpPr>
          <p:cNvPr id="413" name="TextBox 412"/>
          <p:cNvSpPr txBox="1"/>
          <p:nvPr/>
        </p:nvSpPr>
        <p:spPr>
          <a:xfrm rot="5400000">
            <a:off x="6203377" y="2717846"/>
            <a:ext cx="819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Attention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66828" y="2551656"/>
            <a:ext cx="503129" cy="1109697"/>
            <a:chOff x="3775362" y="3393271"/>
            <a:chExt cx="894578" cy="1973074"/>
          </a:xfrm>
        </p:grpSpPr>
        <p:grpSp>
          <p:nvGrpSpPr>
            <p:cNvPr id="3" name="Group 2"/>
            <p:cNvGrpSpPr/>
            <p:nvPr/>
          </p:nvGrpSpPr>
          <p:grpSpPr>
            <a:xfrm>
              <a:off x="3775362" y="3393271"/>
              <a:ext cx="460712" cy="1973074"/>
              <a:chOff x="3775362" y="3393271"/>
              <a:chExt cx="460712" cy="1973074"/>
            </a:xfrm>
          </p:grpSpPr>
          <p:cxnSp>
            <p:nvCxnSpPr>
              <p:cNvPr id="43" name="Curved Connector 42"/>
              <p:cNvCxnSpPr>
                <a:stCxn id="169" idx="1"/>
              </p:cNvCxnSpPr>
              <p:nvPr/>
            </p:nvCxnSpPr>
            <p:spPr>
              <a:xfrm rot="10800000" flipH="1">
                <a:off x="3775362" y="4106405"/>
                <a:ext cx="460712" cy="1259940"/>
              </a:xfrm>
              <a:prstGeom prst="curvedConnector3">
                <a:avLst>
                  <a:gd name="adj1" fmla="val -49619"/>
                </a:avLst>
              </a:prstGeom>
              <a:ln w="15875">
                <a:solidFill>
                  <a:srgbClr val="7030A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/>
              <p:cNvCxnSpPr>
                <a:stCxn id="229" idx="4"/>
              </p:cNvCxnSpPr>
              <p:nvPr/>
            </p:nvCxnSpPr>
            <p:spPr>
              <a:xfrm rot="16200000" flipH="1">
                <a:off x="3729161" y="3599492"/>
                <a:ext cx="713134" cy="300692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Rectangle 442"/>
                <p:cNvSpPr/>
                <p:nvPr/>
              </p:nvSpPr>
              <p:spPr>
                <a:xfrm>
                  <a:off x="4076530" y="3903800"/>
                  <a:ext cx="593410" cy="4413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685845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13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en-US" sz="1013" dirty="0">
                    <a:solidFill>
                      <a:srgbClr val="7030A0"/>
                    </a:solidFill>
                    <a:latin typeface="Segoe UI Semilight"/>
                  </a:endParaRPr>
                </a:p>
              </p:txBody>
            </p:sp>
          </mc:Choice>
          <mc:Fallback xmlns="">
            <p:sp>
              <p:nvSpPr>
                <p:cNvPr id="443" name="Rectangle 4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530" y="3903800"/>
                  <a:ext cx="593410" cy="4413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3039857" y="1512195"/>
                <a:ext cx="3357226" cy="40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45"/>
                <a14:m>
                  <m:oMath xmlns:m="http://schemas.openxmlformats.org/officeDocument/2006/math">
                    <m:r>
                      <a:rPr lang="en-US" sz="1013" b="1" i="1">
                        <a:solidFill>
                          <a:srgbClr val="353535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=( </a:t>
                </a:r>
                <a:r>
                  <a:rPr lang="en-US" sz="900" dirty="0">
                    <a:solidFill>
                      <a:srgbClr val="353535"/>
                    </a:solidFill>
                    <a:latin typeface="Segoe UI Semilight"/>
                  </a:rPr>
                  <a:t>         </a:t>
                </a:r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                                                                                         )</a:t>
                </a:r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857" y="1512195"/>
                <a:ext cx="3357226" cy="404085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TextBox 410"/>
          <p:cNvSpPr txBox="1"/>
          <p:nvPr/>
        </p:nvSpPr>
        <p:spPr>
          <a:xfrm rot="5400000">
            <a:off x="6205216" y="1902265"/>
            <a:ext cx="816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Decoder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3252684" y="1508896"/>
            <a:ext cx="548917" cy="1042762"/>
            <a:chOff x="3750211" y="1539209"/>
            <a:chExt cx="975991" cy="1854062"/>
          </a:xfrm>
        </p:grpSpPr>
        <p:grpSp>
          <p:nvGrpSpPr>
            <p:cNvPr id="7" name="Group 6"/>
            <p:cNvGrpSpPr/>
            <p:nvPr/>
          </p:nvGrpSpPr>
          <p:grpSpPr>
            <a:xfrm>
              <a:off x="3798222" y="2025862"/>
              <a:ext cx="274320" cy="1367409"/>
              <a:chOff x="1907704" y="1614619"/>
              <a:chExt cx="274320" cy="1367409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1930564" y="1614619"/>
                <a:ext cx="228600" cy="731520"/>
                <a:chOff x="1403479" y="1733952"/>
                <a:chExt cx="182880" cy="731520"/>
              </a:xfrm>
            </p:grpSpPr>
            <p:sp>
              <p:nvSpPr>
                <p:cNvPr id="231" name="Rectangle 230"/>
                <p:cNvSpPr/>
                <p:nvPr/>
              </p:nvSpPr>
              <p:spPr>
                <a:xfrm>
                  <a:off x="1403479" y="1733952"/>
                  <a:ext cx="182880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1403479" y="191683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1403479" y="209971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1403479" y="2282592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29" name="Oval 228"/>
              <p:cNvSpPr/>
              <p:nvPr/>
            </p:nvSpPr>
            <p:spPr>
              <a:xfrm>
                <a:off x="1907704" y="2707708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cxnSp>
            <p:nvCxnSpPr>
              <p:cNvPr id="230" name="Straight Arrow Connector 229"/>
              <p:cNvCxnSpPr>
                <a:stCxn id="229" idx="0"/>
                <a:endCxn id="234" idx="2"/>
              </p:cNvCxnSpPr>
              <p:nvPr/>
            </p:nvCxnSpPr>
            <p:spPr>
              <a:xfrm flipV="1">
                <a:off x="2044864" y="2346139"/>
                <a:ext cx="0" cy="36156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2" name="Oval 221"/>
            <p:cNvSpPr/>
            <p:nvPr/>
          </p:nvSpPr>
          <p:spPr>
            <a:xfrm>
              <a:off x="4451882" y="311895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45"/>
              <a:endParaRPr lang="en-US" sz="1013">
                <a:solidFill>
                  <a:srgbClr val="FFFFFF"/>
                </a:solidFill>
                <a:latin typeface="Segoe UI Semiligh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072542" y="325282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49682" y="2289953"/>
              <a:ext cx="442373" cy="8589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ctangle 244"/>
            <p:cNvSpPr/>
            <p:nvPr/>
          </p:nvSpPr>
          <p:spPr>
            <a:xfrm>
              <a:off x="3750211" y="1539209"/>
              <a:ext cx="673216" cy="441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45"/>
              <a:r>
                <a:rPr lang="zh-CN" altLang="en-US" sz="1013" dirty="0">
                  <a:solidFill>
                    <a:srgbClr val="353535"/>
                  </a:solidFill>
                  <a:latin typeface="Segoe UI Semilight"/>
                </a:rPr>
                <a:t>近</a:t>
              </a:r>
              <a:r>
                <a:rPr lang="en-US" altLang="zh-CN" sz="1013" dirty="0">
                  <a:solidFill>
                    <a:srgbClr val="353535"/>
                  </a:solidFill>
                  <a:latin typeface="Segoe UI Semilight"/>
                </a:rPr>
                <a:t>, </a:t>
              </a:r>
              <a:endParaRPr lang="en-US" sz="1013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46" name="Rectangle 245"/>
          <p:cNvSpPr/>
          <p:nvPr/>
        </p:nvSpPr>
        <p:spPr>
          <a:xfrm>
            <a:off x="3593916" y="1517550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45"/>
            <a:r>
              <a:rPr lang="zh-CN" altLang="en-US" sz="900" dirty="0">
                <a:solidFill>
                  <a:srgbClr val="353535"/>
                </a:solidFill>
                <a:latin typeface="Segoe UI Semilight"/>
              </a:rPr>
              <a:t>几年</a:t>
            </a:r>
            <a:r>
              <a:rPr lang="en-US" altLang="zh-CN" sz="900" dirty="0">
                <a:solidFill>
                  <a:srgbClr val="353535"/>
                </a:solidFill>
                <a:latin typeface="Segoe UI Semilight"/>
              </a:rPr>
              <a:t>, </a:t>
            </a:r>
            <a:endParaRPr lang="en-US" sz="900" dirty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42790" y="3329457"/>
            <a:ext cx="747351" cy="537239"/>
            <a:chOff x="9422317" y="4776225"/>
            <a:chExt cx="1328812" cy="955227"/>
          </a:xfrm>
        </p:grpSpPr>
        <p:sp>
          <p:nvSpPr>
            <p:cNvPr id="6" name="Rounded Rectangular Callout 5"/>
            <p:cNvSpPr/>
            <p:nvPr/>
          </p:nvSpPr>
          <p:spPr>
            <a:xfrm>
              <a:off x="9422318" y="4776225"/>
              <a:ext cx="1328810" cy="443971"/>
            </a:xfrm>
            <a:prstGeom prst="wedgeRoundRectCallout">
              <a:avLst>
                <a:gd name="adj1" fmla="val -59680"/>
                <a:gd name="adj2" fmla="val 20892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45"/>
              <a:r>
                <a:rPr lang="en-US" sz="788" dirty="0">
                  <a:solidFill>
                    <a:srgbClr val="353535"/>
                  </a:solidFill>
                  <a:latin typeface="Segoe UI Semilight"/>
                </a:rPr>
                <a:t>Left-to-Right</a:t>
              </a:r>
            </a:p>
          </p:txBody>
        </p:sp>
        <p:sp>
          <p:nvSpPr>
            <p:cNvPr id="174" name="Rounded Rectangular Callout 173"/>
            <p:cNvSpPr/>
            <p:nvPr/>
          </p:nvSpPr>
          <p:spPr>
            <a:xfrm>
              <a:off x="9422317" y="5287481"/>
              <a:ext cx="1328812" cy="443971"/>
            </a:xfrm>
            <a:prstGeom prst="wedgeRoundRectCallout">
              <a:avLst>
                <a:gd name="adj1" fmla="val -60297"/>
                <a:gd name="adj2" fmla="val 18812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45"/>
              <a:r>
                <a:rPr lang="en-US" sz="788" dirty="0">
                  <a:solidFill>
                    <a:srgbClr val="353535"/>
                  </a:solidFill>
                  <a:latin typeface="Segoe UI Semilight"/>
                </a:rPr>
                <a:t>Right-to-Left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3039856" y="3923364"/>
                <a:ext cx="3501280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45"/>
                <a14:m>
                  <m:oMath xmlns:m="http://schemas.openxmlformats.org/officeDocument/2006/math">
                    <m:r>
                      <a:rPr lang="en-US" sz="1013" b="1" i="1">
                        <a:solidFill>
                          <a:srgbClr val="353535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=(Economic, growth, has, slowed, down, in, recent, years,.)</a:t>
                </a: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856" y="3923364"/>
                <a:ext cx="3501280" cy="248209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/>
          <p:cNvSpPr txBox="1"/>
          <p:nvPr/>
        </p:nvSpPr>
        <p:spPr>
          <a:xfrm>
            <a:off x="6083359" y="4436068"/>
            <a:ext cx="168026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1013" dirty="0" err="1">
                <a:solidFill>
                  <a:srgbClr val="353535"/>
                </a:solidFill>
                <a:latin typeface="Segoe UI Semilight"/>
              </a:rPr>
              <a:t>Bahdanau</a:t>
            </a:r>
            <a:r>
              <a:rPr lang="en-US" sz="1013" dirty="0">
                <a:solidFill>
                  <a:srgbClr val="353535"/>
                </a:solidFill>
                <a:latin typeface="Segoe UI Semilight"/>
              </a:rPr>
              <a:t> et al., ICLR, 2015</a:t>
            </a:r>
          </a:p>
        </p:txBody>
      </p:sp>
      <p:sp>
        <p:nvSpPr>
          <p:cNvPr id="178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75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/>
          <p:cNvSpPr/>
          <p:nvPr/>
        </p:nvSpPr>
        <p:spPr>
          <a:xfrm>
            <a:off x="3241709" y="3437992"/>
            <a:ext cx="3155373" cy="489807"/>
          </a:xfrm>
          <a:prstGeom prst="rect">
            <a:avLst/>
          </a:prstGeom>
          <a:solidFill>
            <a:srgbClr val="DEEBF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 dirty="0">
              <a:solidFill>
                <a:srgbClr val="E6E6E6">
                  <a:lumMod val="75000"/>
                </a:srgbClr>
              </a:solidFill>
              <a:latin typeface="Segoe UI Semiligh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3279686" y="2339213"/>
            <a:ext cx="3159229" cy="269284"/>
          </a:xfrm>
          <a:prstGeom prst="rect">
            <a:avLst/>
          </a:prstGeom>
          <a:solidFill>
            <a:srgbClr val="F9E5E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 dirty="0">
              <a:solidFill>
                <a:srgbClr val="737373">
                  <a:lumMod val="75000"/>
                </a:srgbClr>
              </a:solidFill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注意力模型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6083359" y="4436068"/>
            <a:ext cx="168026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1013" dirty="0" err="1">
                <a:solidFill>
                  <a:srgbClr val="353535"/>
                </a:solidFill>
                <a:latin typeface="Segoe UI Semilight"/>
              </a:rPr>
              <a:t>Bahdanau</a:t>
            </a:r>
            <a:r>
              <a:rPr lang="en-US" sz="1013" dirty="0">
                <a:solidFill>
                  <a:srgbClr val="353535"/>
                </a:solidFill>
                <a:latin typeface="Segoe UI Semilight"/>
              </a:rPr>
              <a:t> et al., ICLR, 2015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79684" y="1782599"/>
            <a:ext cx="154283" cy="769059"/>
            <a:chOff x="1907704" y="1614619"/>
            <a:chExt cx="274320" cy="1367409"/>
          </a:xfrm>
        </p:grpSpPr>
        <p:grpSp>
          <p:nvGrpSpPr>
            <p:cNvPr id="228" name="Group 227"/>
            <p:cNvGrpSpPr/>
            <p:nvPr/>
          </p:nvGrpSpPr>
          <p:grpSpPr>
            <a:xfrm>
              <a:off x="1930564" y="1614619"/>
              <a:ext cx="228600" cy="731520"/>
              <a:chOff x="1403479" y="1733952"/>
              <a:chExt cx="182880" cy="731520"/>
            </a:xfrm>
          </p:grpSpPr>
          <p:sp>
            <p:nvSpPr>
              <p:cNvPr id="231" name="Rectangle 230"/>
              <p:cNvSpPr/>
              <p:nvPr/>
            </p:nvSpPr>
            <p:spPr>
              <a:xfrm>
                <a:off x="1403479" y="1733952"/>
                <a:ext cx="182880" cy="1828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1403479" y="191683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1403479" y="209971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1403479" y="228259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sp>
          <p:nvSpPr>
            <p:cNvPr id="229" name="Oval 228"/>
            <p:cNvSpPr/>
            <p:nvPr/>
          </p:nvSpPr>
          <p:spPr>
            <a:xfrm>
              <a:off x="1907704" y="2707708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45"/>
              <a:endParaRPr lang="en-US" sz="1013">
                <a:solidFill>
                  <a:srgbClr val="FFFFFF"/>
                </a:solidFill>
                <a:latin typeface="Segoe UI Semilight"/>
              </a:endParaRPr>
            </a:p>
          </p:txBody>
        </p:sp>
        <p:cxnSp>
          <p:nvCxnSpPr>
            <p:cNvPr id="230" name="Straight Arrow Connector 229"/>
            <p:cNvCxnSpPr>
              <a:stCxn id="229" idx="0"/>
              <a:endCxn id="234" idx="2"/>
            </p:cNvCxnSpPr>
            <p:nvPr/>
          </p:nvCxnSpPr>
          <p:spPr>
            <a:xfrm flipV="1">
              <a:off x="2044864" y="2346139"/>
              <a:ext cx="0" cy="36156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3647315" y="2397372"/>
            <a:ext cx="154283" cy="1542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60173" y="1782600"/>
            <a:ext cx="128569" cy="614775"/>
            <a:chOff x="4474742" y="2025862"/>
            <a:chExt cx="228600" cy="1093089"/>
          </a:xfrm>
        </p:grpSpPr>
        <p:grpSp>
          <p:nvGrpSpPr>
            <p:cNvPr id="221" name="Group 220"/>
            <p:cNvGrpSpPr/>
            <p:nvPr/>
          </p:nvGrpSpPr>
          <p:grpSpPr>
            <a:xfrm>
              <a:off x="4474742" y="2025862"/>
              <a:ext cx="228600" cy="731520"/>
              <a:chOff x="1403479" y="1733952"/>
              <a:chExt cx="182880" cy="731520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1403479" y="173395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403479" y="1916832"/>
                <a:ext cx="182880" cy="1828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1403479" y="209971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403479" y="228259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cxnSp>
          <p:nvCxnSpPr>
            <p:cNvPr id="223" name="Straight Arrow Connector 222"/>
            <p:cNvCxnSpPr>
              <a:stCxn id="222" idx="0"/>
              <a:endCxn id="227" idx="2"/>
            </p:cNvCxnSpPr>
            <p:nvPr/>
          </p:nvCxnSpPr>
          <p:spPr>
            <a:xfrm flipV="1">
              <a:off x="4589042" y="2757382"/>
              <a:ext cx="0" cy="36156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266828" y="3442784"/>
            <a:ext cx="3095335" cy="437136"/>
            <a:chOff x="1884844" y="4581128"/>
            <a:chExt cx="5503598" cy="777240"/>
          </a:xfrm>
        </p:grpSpPr>
        <p:grpSp>
          <p:nvGrpSpPr>
            <p:cNvPr id="103" name="Group 102"/>
            <p:cNvGrpSpPr/>
            <p:nvPr/>
          </p:nvGrpSpPr>
          <p:grpSpPr>
            <a:xfrm>
              <a:off x="188484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70" name="Oval 169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9" name="Rectangle 168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19216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5" name="Rectangle 164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449948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1" name="Rectangle 160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53850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56" name="Group 155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7" name="Rectangle 156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384582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3" name="Rectangle 152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515314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9" name="Rectangle 148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80680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6460464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1" name="Rectangle 140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114122" y="4581128"/>
              <a:ext cx="274320" cy="777240"/>
              <a:chOff x="1907704" y="3861048"/>
              <a:chExt cx="274320" cy="777240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1907704" y="3896484"/>
                <a:ext cx="274320" cy="706368"/>
                <a:chOff x="1907704" y="3861048"/>
                <a:chExt cx="274320" cy="706368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1907704" y="386104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1907704" y="4293096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37" name="Rectangle 136"/>
              <p:cNvSpPr/>
              <p:nvPr/>
            </p:nvSpPr>
            <p:spPr>
              <a:xfrm>
                <a:off x="1907704" y="3861048"/>
                <a:ext cx="274320" cy="7772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215916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4" name="Straight Arrow Connector 133"/>
              <p:cNvCxnSpPr>
                <a:stCxn id="170" idx="6"/>
                <a:endCxn id="158" idx="2"/>
              </p:cNvCxnSpPr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59" idx="2"/>
                <a:endCxn id="171" idx="6"/>
              </p:cNvCxnSpPr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281282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2" name="Straight Arrow Connector 131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346648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30" name="Straight Arrow Connector 129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412014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477380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6" name="Straight Arrow Connector 125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542746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6081124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2" name="Straight Arrow Connector 121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>
              <a:off x="6734783" y="4727577"/>
              <a:ext cx="379340" cy="432048"/>
              <a:chOff x="2159164" y="4753724"/>
              <a:chExt cx="379340" cy="432048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>
                <a:off x="2159164" y="4753724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H="1">
                <a:off x="2159164" y="518577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Straight Arrow Connector 16"/>
          <p:cNvCxnSpPr/>
          <p:nvPr/>
        </p:nvCxnSpPr>
        <p:spPr>
          <a:xfrm>
            <a:off x="3433969" y="2472665"/>
            <a:ext cx="21334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421110" y="1931130"/>
            <a:ext cx="248800" cy="48308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54505" y="2371114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2371114"/>
                <a:ext cx="205942" cy="173124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854505" y="1876012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3126B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1876012"/>
                <a:ext cx="205942" cy="173124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54505" y="2955068"/>
                <a:ext cx="205942" cy="173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2955068"/>
                <a:ext cx="205942" cy="173124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854505" y="3558349"/>
                <a:ext cx="205942" cy="189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25" b="1" i="1">
                              <a:solidFill>
                                <a:srgbClr val="CC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125" b="1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05" y="3558349"/>
                <a:ext cx="205942" cy="189539"/>
              </a:xfrm>
              <a:prstGeom prst="rect">
                <a:avLst/>
              </a:prstGeom>
              <a:blipFill>
                <a:blip r:embed="rId6"/>
                <a:stretch>
                  <a:fillRect l="-8824" r="-8824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 rot="16200000">
            <a:off x="2355361" y="1721477"/>
            <a:ext cx="500458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3126B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Word</a:t>
            </a:r>
            <a:r>
              <a:rPr lang="en-US" sz="788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defTabSz="685845"/>
            <a:r>
              <a:rPr lang="en-US" sz="788" dirty="0">
                <a:solidFill>
                  <a:srgbClr val="3126B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Sample</a:t>
            </a:r>
          </a:p>
        </p:txBody>
      </p:sp>
      <p:sp>
        <p:nvSpPr>
          <p:cNvPr id="68" name="TextBox 67"/>
          <p:cNvSpPr txBox="1"/>
          <p:nvPr/>
        </p:nvSpPr>
        <p:spPr>
          <a:xfrm rot="16200000">
            <a:off x="2295247" y="2229968"/>
            <a:ext cx="620683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Recurrent</a:t>
            </a:r>
          </a:p>
          <a:p>
            <a:pPr defTabSz="685845"/>
            <a:r>
              <a:rPr lang="en-US" sz="788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State</a:t>
            </a:r>
          </a:p>
        </p:txBody>
      </p:sp>
      <p:sp>
        <p:nvSpPr>
          <p:cNvPr id="69" name="TextBox 68"/>
          <p:cNvSpPr txBox="1"/>
          <p:nvPr/>
        </p:nvSpPr>
        <p:spPr>
          <a:xfrm rot="16200000">
            <a:off x="2315283" y="2884714"/>
            <a:ext cx="580608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Internal </a:t>
            </a:r>
          </a:p>
          <a:p>
            <a:pPr defTabSz="685845"/>
            <a:r>
              <a:rPr lang="en-US" sz="788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Semantic</a:t>
            </a:r>
          </a:p>
        </p:txBody>
      </p:sp>
      <p:sp>
        <p:nvSpPr>
          <p:cNvPr id="70" name="TextBox 69"/>
          <p:cNvSpPr txBox="1"/>
          <p:nvPr/>
        </p:nvSpPr>
        <p:spPr>
          <a:xfrm rot="16200000">
            <a:off x="2349748" y="3493935"/>
            <a:ext cx="51167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sz="788" dirty="0">
                <a:solidFill>
                  <a:srgbClr val="CC33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</a:t>
            </a:r>
          </a:p>
          <a:p>
            <a:pPr defTabSz="685845"/>
            <a:r>
              <a:rPr lang="en-US" sz="788" dirty="0">
                <a:solidFill>
                  <a:srgbClr val="CC33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311418" y="2633459"/>
            <a:ext cx="3085662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311418" y="2308552"/>
            <a:ext cx="3085662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/>
          <p:cNvSpPr txBox="1"/>
          <p:nvPr/>
        </p:nvSpPr>
        <p:spPr>
          <a:xfrm rot="5400000">
            <a:off x="6218042" y="3555666"/>
            <a:ext cx="7906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Encoder</a:t>
            </a:r>
          </a:p>
        </p:txBody>
      </p:sp>
      <p:sp>
        <p:nvSpPr>
          <p:cNvPr id="413" name="TextBox 412"/>
          <p:cNvSpPr txBox="1"/>
          <p:nvPr/>
        </p:nvSpPr>
        <p:spPr>
          <a:xfrm rot="5400000">
            <a:off x="6180224" y="2844871"/>
            <a:ext cx="8662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3039857" y="1512195"/>
                <a:ext cx="3357226" cy="40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45"/>
                <a14:m>
                  <m:oMath xmlns:m="http://schemas.openxmlformats.org/officeDocument/2006/math">
                    <m:r>
                      <a:rPr lang="en-US" sz="1013" b="1" i="1">
                        <a:solidFill>
                          <a:srgbClr val="353535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=( </a:t>
                </a:r>
                <a:r>
                  <a:rPr lang="en-US" sz="900" dirty="0">
                    <a:solidFill>
                      <a:srgbClr val="353535"/>
                    </a:solidFill>
                    <a:latin typeface="Segoe UI Semilight"/>
                  </a:rPr>
                  <a:t>         </a:t>
                </a:r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                                                                                         )</a:t>
                </a:r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857" y="1512195"/>
                <a:ext cx="3357226" cy="404085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TextBox 410"/>
          <p:cNvSpPr txBox="1"/>
          <p:nvPr/>
        </p:nvSpPr>
        <p:spPr>
          <a:xfrm rot="5400000">
            <a:off x="6205216" y="1902265"/>
            <a:ext cx="816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en-US" dirty="0">
                <a:solidFill>
                  <a:srgbClr val="353535"/>
                </a:solidFill>
                <a:latin typeface="Segoe UI Semilight"/>
              </a:rPr>
              <a:t>Decoder</a:t>
            </a:r>
          </a:p>
        </p:txBody>
      </p:sp>
      <p:sp>
        <p:nvSpPr>
          <p:cNvPr id="215" name="Oval 214"/>
          <p:cNvSpPr/>
          <p:nvPr/>
        </p:nvSpPr>
        <p:spPr>
          <a:xfrm>
            <a:off x="4014947" y="2397372"/>
            <a:ext cx="154283" cy="1542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endParaRPr lang="en-US" sz="1013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027804" y="1782600"/>
            <a:ext cx="128569" cy="614775"/>
            <a:chOff x="5128402" y="2025862"/>
            <a:chExt cx="228600" cy="1093089"/>
          </a:xfrm>
        </p:grpSpPr>
        <p:grpSp>
          <p:nvGrpSpPr>
            <p:cNvPr id="214" name="Group 213"/>
            <p:cNvGrpSpPr/>
            <p:nvPr/>
          </p:nvGrpSpPr>
          <p:grpSpPr>
            <a:xfrm>
              <a:off x="5128402" y="2025862"/>
              <a:ext cx="228600" cy="731520"/>
              <a:chOff x="1403479" y="1733952"/>
              <a:chExt cx="182880" cy="731520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1403479" y="173395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403479" y="191683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403479" y="2099712"/>
                <a:ext cx="182880" cy="1828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403479" y="2282592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45"/>
                <a:endParaRPr lang="en-US" sz="1013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cxnSp>
          <p:nvCxnSpPr>
            <p:cNvPr id="216" name="Straight Arrow Connector 215"/>
            <p:cNvCxnSpPr>
              <a:stCxn id="215" idx="0"/>
              <a:endCxn id="220" idx="2"/>
            </p:cNvCxnSpPr>
            <p:nvPr/>
          </p:nvCxnSpPr>
          <p:spPr>
            <a:xfrm flipV="1">
              <a:off x="5242702" y="2757382"/>
              <a:ext cx="0" cy="36156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3801601" y="2472665"/>
            <a:ext cx="21334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788742" y="1931130"/>
            <a:ext cx="249709" cy="48308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159692" y="1782597"/>
            <a:ext cx="2215329" cy="966220"/>
            <a:chOff x="5362899" y="2025862"/>
            <a:chExt cx="3938921" cy="171796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5362899" y="2289953"/>
              <a:ext cx="442373" cy="85894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5379862" y="2025862"/>
              <a:ext cx="3921958" cy="1717968"/>
              <a:chOff x="5379862" y="2025862"/>
              <a:chExt cx="3921958" cy="171796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75920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210" name="Rectangle 209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208" name="Oval 207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209" name="Straight Arrow Connector 208"/>
                <p:cNvCxnSpPr>
                  <a:stCxn id="208" idx="0"/>
                  <a:endCxn id="213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641286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200" name="Group 199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203" name="Rectangle 202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201" name="Oval 200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202" name="Straight Arrow Connector 201"/>
                <p:cNvCxnSpPr>
                  <a:stCxn id="201" idx="0"/>
                  <a:endCxn id="206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706652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93" name="Group 192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96" name="Rectangle 195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94" name="Oval 193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195" name="Straight Arrow Connector 194"/>
                <p:cNvCxnSpPr>
                  <a:stCxn id="194" idx="0"/>
                  <a:endCxn id="199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772018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86" name="Group 185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89" name="Rectangle 188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 dirty="0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87" name="Oval 186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188" name="Straight Arrow Connector 187"/>
                <p:cNvCxnSpPr>
                  <a:stCxn id="187" idx="0"/>
                  <a:endCxn id="192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8373842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79" name="Group 178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82" name="Rectangle 181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 dirty="0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80" name="Oval 179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181" name="Straight Arrow Connector 180"/>
                <p:cNvCxnSpPr>
                  <a:stCxn id="180" idx="0"/>
                  <a:endCxn id="185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9027500" y="2025862"/>
                <a:ext cx="274320" cy="1367409"/>
                <a:chOff x="1907704" y="1614619"/>
                <a:chExt cx="274320" cy="1367409"/>
              </a:xfrm>
            </p:grpSpPr>
            <p:grpSp>
              <p:nvGrpSpPr>
                <p:cNvPr id="172" name="Group 171"/>
                <p:cNvGrpSpPr/>
                <p:nvPr/>
              </p:nvGrpSpPr>
              <p:grpSpPr>
                <a:xfrm>
                  <a:off x="1930564" y="1614619"/>
                  <a:ext cx="228600" cy="731520"/>
                  <a:chOff x="1403479" y="1733952"/>
                  <a:chExt cx="182880" cy="731520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1403479" y="173395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1403479" y="191683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403479" y="209971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403479" y="228259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 dirty="0">
                      <a:solidFill>
                        <a:srgbClr val="FFFFFF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73" name="Oval 172"/>
                <p:cNvSpPr/>
                <p:nvPr/>
              </p:nvSpPr>
              <p:spPr>
                <a:xfrm>
                  <a:off x="1907704" y="2707708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174" name="Straight Arrow Connector 173"/>
                <p:cNvCxnSpPr>
                  <a:stCxn id="173" idx="0"/>
                  <a:endCxn id="178" idx="2"/>
                </p:cNvCxnSpPr>
                <p:nvPr/>
              </p:nvCxnSpPr>
              <p:spPr>
                <a:xfrm flipV="1">
                  <a:off x="2044864" y="2346139"/>
                  <a:ext cx="0" cy="36156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18"/>
              <p:cNvCxnSpPr/>
              <p:nvPr/>
            </p:nvCxnSpPr>
            <p:spPr>
              <a:xfrm>
                <a:off x="537986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603352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668718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34084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99450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8648162" y="3252822"/>
                <a:ext cx="37934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6014276" y="2289953"/>
                <a:ext cx="443989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6667269" y="2289953"/>
                <a:ext cx="442373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318646" y="2289953"/>
                <a:ext cx="443989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7971639" y="2289953"/>
                <a:ext cx="442373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8625302" y="2289953"/>
                <a:ext cx="442371" cy="8589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endCxn id="208" idx="4"/>
              </p:cNvCxnSpPr>
              <p:nvPr/>
            </p:nvCxnSpPr>
            <p:spPr>
              <a:xfrm rot="16200000" flipV="1">
                <a:off x="5872714" y="3416920"/>
                <a:ext cx="337955" cy="290657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/>
              <p:cNvCxnSpPr>
                <a:endCxn id="201" idx="4"/>
              </p:cNvCxnSpPr>
              <p:nvPr/>
            </p:nvCxnSpPr>
            <p:spPr>
              <a:xfrm rot="5400000" flipH="1" flipV="1">
                <a:off x="6272371" y="3466179"/>
                <a:ext cx="350558" cy="204743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endCxn id="194" idx="4"/>
              </p:cNvCxnSpPr>
              <p:nvPr/>
            </p:nvCxnSpPr>
            <p:spPr>
              <a:xfrm flipV="1">
                <a:off x="6921040" y="3393271"/>
                <a:ext cx="282642" cy="256297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endCxn id="187" idx="4"/>
              </p:cNvCxnSpPr>
              <p:nvPr/>
            </p:nvCxnSpPr>
            <p:spPr>
              <a:xfrm flipV="1">
                <a:off x="7470630" y="3393271"/>
                <a:ext cx="386712" cy="268741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endCxn id="180" idx="4"/>
              </p:cNvCxnSpPr>
              <p:nvPr/>
            </p:nvCxnSpPr>
            <p:spPr>
              <a:xfrm flipV="1">
                <a:off x="8124290" y="3393271"/>
                <a:ext cx="386712" cy="314064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endCxn id="173" idx="4"/>
              </p:cNvCxnSpPr>
              <p:nvPr/>
            </p:nvCxnSpPr>
            <p:spPr>
              <a:xfrm flipV="1">
                <a:off x="8766774" y="3393271"/>
                <a:ext cx="397886" cy="314064"/>
              </a:xfrm>
              <a:prstGeom prst="curvedConnector2">
                <a:avLst/>
              </a:prstGeom>
              <a:ln w="1587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4" name="TextBox 243"/>
          <p:cNvSpPr txBox="1"/>
          <p:nvPr/>
        </p:nvSpPr>
        <p:spPr>
          <a:xfrm>
            <a:off x="4322813" y="1521723"/>
            <a:ext cx="18517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45"/>
            <a:r>
              <a:rPr lang="zh-CN" altLang="en-US" sz="900">
                <a:solidFill>
                  <a:srgbClr val="353535"/>
                </a:solidFill>
                <a:latin typeface="Segoe UI Semilight"/>
              </a:rPr>
              <a:t>发展</a:t>
            </a:r>
            <a:r>
              <a:rPr lang="en-US" altLang="zh-CN" sz="900">
                <a:solidFill>
                  <a:srgbClr val="353535"/>
                </a:solidFill>
                <a:latin typeface="Segoe UI Semilight"/>
              </a:rPr>
              <a:t>,        </a:t>
            </a:r>
            <a:r>
              <a:rPr lang="zh-CN" altLang="en-US" sz="900">
                <a:solidFill>
                  <a:srgbClr val="353535"/>
                </a:solidFill>
                <a:latin typeface="Segoe UI Semilight"/>
              </a:rPr>
              <a:t>变</a:t>
            </a:r>
            <a:r>
              <a:rPr lang="en-US" altLang="zh-CN" sz="900">
                <a:solidFill>
                  <a:srgbClr val="353535"/>
                </a:solidFill>
                <a:latin typeface="Segoe UI Semilight"/>
              </a:rPr>
              <a:t>,        </a:t>
            </a:r>
            <a:r>
              <a:rPr lang="zh-CN" altLang="en-US" sz="900">
                <a:solidFill>
                  <a:srgbClr val="353535"/>
                </a:solidFill>
                <a:latin typeface="Segoe UI Semilight"/>
              </a:rPr>
              <a:t>慢</a:t>
            </a:r>
            <a:r>
              <a:rPr lang="en-US" altLang="zh-CN" sz="900">
                <a:solidFill>
                  <a:srgbClr val="353535"/>
                </a:solidFill>
                <a:latin typeface="Segoe UI Semilight"/>
              </a:rPr>
              <a:t>,       </a:t>
            </a:r>
            <a:r>
              <a:rPr lang="zh-CN" altLang="en-US" sz="900">
                <a:solidFill>
                  <a:srgbClr val="353535"/>
                </a:solidFill>
                <a:latin typeface="Segoe UI Semilight"/>
              </a:rPr>
              <a:t>了</a:t>
            </a:r>
            <a:r>
              <a:rPr lang="en-US" sz="900">
                <a:solidFill>
                  <a:srgbClr val="353535"/>
                </a:solidFill>
                <a:latin typeface="Segoe UI Semilight"/>
              </a:rPr>
              <a:t>,       .</a:t>
            </a:r>
            <a:endParaRPr lang="en-US" sz="900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3252681" y="1508894"/>
            <a:ext cx="378630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45"/>
            <a:r>
              <a:rPr lang="zh-CN" altLang="en-US" sz="1013" dirty="0">
                <a:solidFill>
                  <a:srgbClr val="353535"/>
                </a:solidFill>
                <a:latin typeface="Segoe UI Semilight"/>
              </a:rPr>
              <a:t>近</a:t>
            </a:r>
            <a:r>
              <a:rPr lang="en-US" altLang="zh-CN" sz="1013" dirty="0">
                <a:solidFill>
                  <a:srgbClr val="353535"/>
                </a:solidFill>
                <a:latin typeface="Segoe UI Semilight"/>
              </a:rPr>
              <a:t>, </a:t>
            </a:r>
            <a:endParaRPr lang="en-US" sz="1013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3593916" y="1517550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45"/>
            <a:r>
              <a:rPr lang="zh-CN" altLang="en-US" sz="900" dirty="0">
                <a:solidFill>
                  <a:srgbClr val="353535"/>
                </a:solidFill>
                <a:latin typeface="Segoe UI Semilight"/>
              </a:rPr>
              <a:t>几年</a:t>
            </a:r>
            <a:r>
              <a:rPr lang="en-US" altLang="zh-CN" sz="900" dirty="0">
                <a:solidFill>
                  <a:srgbClr val="353535"/>
                </a:solidFill>
                <a:latin typeface="Segoe UI Semilight"/>
              </a:rPr>
              <a:t>, </a:t>
            </a:r>
            <a:endParaRPr lang="en-US" sz="900" dirty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Freeform 246"/>
          <p:cNvSpPr/>
          <p:nvPr/>
        </p:nvSpPr>
        <p:spPr>
          <a:xfrm>
            <a:off x="4100566" y="2555441"/>
            <a:ext cx="537475" cy="440590"/>
          </a:xfrm>
          <a:custGeom>
            <a:avLst/>
            <a:gdLst>
              <a:gd name="connsiteX0" fmla="*/ 931494 w 974359"/>
              <a:gd name="connsiteY0" fmla="*/ 754380 h 754380"/>
              <a:gd name="connsiteX1" fmla="*/ 885774 w 974359"/>
              <a:gd name="connsiteY1" fmla="*/ 548640 h 754380"/>
              <a:gd name="connsiteX2" fmla="*/ 139014 w 974359"/>
              <a:gd name="connsiteY2" fmla="*/ 342900 h 754380"/>
              <a:gd name="connsiteX3" fmla="*/ 1854 w 974359"/>
              <a:gd name="connsiteY3" fmla="*/ 0 h 754380"/>
              <a:gd name="connsiteX0" fmla="*/ 931054 w 958511"/>
              <a:gd name="connsiteY0" fmla="*/ 754380 h 754380"/>
              <a:gd name="connsiteX1" fmla="*/ 847768 w 958511"/>
              <a:gd name="connsiteY1" fmla="*/ 526626 h 754380"/>
              <a:gd name="connsiteX2" fmla="*/ 138574 w 958511"/>
              <a:gd name="connsiteY2" fmla="*/ 342900 h 754380"/>
              <a:gd name="connsiteX3" fmla="*/ 1414 w 958511"/>
              <a:gd name="connsiteY3" fmla="*/ 0 h 754380"/>
              <a:gd name="connsiteX0" fmla="*/ 931054 w 942242"/>
              <a:gd name="connsiteY0" fmla="*/ 754380 h 754380"/>
              <a:gd name="connsiteX1" fmla="*/ 847768 w 942242"/>
              <a:gd name="connsiteY1" fmla="*/ 526626 h 754380"/>
              <a:gd name="connsiteX2" fmla="*/ 138574 w 942242"/>
              <a:gd name="connsiteY2" fmla="*/ 342900 h 754380"/>
              <a:gd name="connsiteX3" fmla="*/ 1414 w 942242"/>
              <a:gd name="connsiteY3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242" h="754380">
                <a:moveTo>
                  <a:pt x="931054" y="754380"/>
                </a:moveTo>
                <a:cubicBezTo>
                  <a:pt x="936669" y="656448"/>
                  <a:pt x="979848" y="595206"/>
                  <a:pt x="847768" y="526626"/>
                </a:cubicBezTo>
                <a:cubicBezTo>
                  <a:pt x="715688" y="458046"/>
                  <a:pt x="279633" y="430671"/>
                  <a:pt x="138574" y="342900"/>
                </a:cubicBezTo>
                <a:cubicBezTo>
                  <a:pt x="-2485" y="255129"/>
                  <a:pt x="-3666" y="125730"/>
                  <a:pt x="1414" y="0"/>
                </a:cubicBezTo>
              </a:path>
            </a:pathLst>
          </a:cu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45"/>
            <a:endParaRPr lang="en-US" sz="1013">
              <a:solidFill>
                <a:srgbClr val="353535"/>
              </a:solidFill>
              <a:latin typeface="Segoe UI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3436210" y="2838787"/>
                <a:ext cx="333746" cy="248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4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en-US" sz="1013" dirty="0">
                  <a:solidFill>
                    <a:srgbClr val="7030A0"/>
                  </a:solidFill>
                  <a:latin typeface="Segoe UI Semilight"/>
                </a:endParaRPr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10" y="2838787"/>
                <a:ext cx="333746" cy="2482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5" name="Group 254"/>
          <p:cNvGrpSpPr/>
          <p:nvPr/>
        </p:nvGrpSpPr>
        <p:grpSpPr>
          <a:xfrm>
            <a:off x="3343968" y="2816611"/>
            <a:ext cx="1290414" cy="626175"/>
            <a:chOff x="3912522" y="3864367"/>
            <a:chExt cx="2294395" cy="1113358"/>
          </a:xfrm>
        </p:grpSpPr>
        <p:cxnSp>
          <p:nvCxnSpPr>
            <p:cNvPr id="258" name="Straight Arrow Connector 257"/>
            <p:cNvCxnSpPr/>
            <p:nvPr/>
          </p:nvCxnSpPr>
          <p:spPr>
            <a:xfrm flipV="1">
              <a:off x="3912522" y="4531021"/>
              <a:ext cx="2294395" cy="44670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/>
            <p:cNvGrpSpPr/>
            <p:nvPr/>
          </p:nvGrpSpPr>
          <p:grpSpPr>
            <a:xfrm>
              <a:off x="4488462" y="3864367"/>
              <a:ext cx="1260909" cy="875620"/>
              <a:chOff x="4488462" y="3864367"/>
              <a:chExt cx="1260909" cy="8756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4488462" y="4116109"/>
                <a:ext cx="706369" cy="623878"/>
                <a:chOff x="2597944" y="3719512"/>
                <a:chExt cx="706369" cy="623878"/>
              </a:xfrm>
            </p:grpSpPr>
            <p:sp>
              <p:nvSpPr>
                <p:cNvPr id="262" name="Freeform 261"/>
                <p:cNvSpPr/>
                <p:nvPr/>
              </p:nvSpPr>
              <p:spPr>
                <a:xfrm>
                  <a:off x="2597944" y="3719512"/>
                  <a:ext cx="628649" cy="485775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263" name="Straight Connector 262"/>
                <p:cNvCxnSpPr>
                  <a:stCxn id="262" idx="2"/>
                </p:cNvCxnSpPr>
                <p:nvPr/>
              </p:nvCxnSpPr>
              <p:spPr>
                <a:xfrm flipH="1">
                  <a:off x="3192164" y="4205287"/>
                  <a:ext cx="34429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TextBox 260"/>
              <p:cNvSpPr txBox="1"/>
              <p:nvPr/>
            </p:nvSpPr>
            <p:spPr>
              <a:xfrm>
                <a:off x="4628677" y="3864367"/>
                <a:ext cx="1120694" cy="595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45"/>
                <a:r>
                  <a:rPr lang="en-US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Attention </a:t>
                </a:r>
              </a:p>
              <a:p>
                <a:pPr defTabSz="685845"/>
                <a:r>
                  <a:rPr lang="en-US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W</a:t>
                </a:r>
                <a:r>
                  <a:rPr lang="en-US" altLang="zh-CN" sz="788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eight</a:t>
                </a:r>
                <a:endParaRPr lang="en-US" sz="788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cxnSp>
        <p:nvCxnSpPr>
          <p:cNvPr id="256" name="Curved Connector 255"/>
          <p:cNvCxnSpPr/>
          <p:nvPr/>
        </p:nvCxnSpPr>
        <p:spPr>
          <a:xfrm rot="10800000" flipH="1">
            <a:off x="3266827" y="2952738"/>
            <a:ext cx="259114" cy="708616"/>
          </a:xfrm>
          <a:prstGeom prst="curvedConnector3">
            <a:avLst>
              <a:gd name="adj1" fmla="val -49619"/>
            </a:avLst>
          </a:prstGeom>
          <a:ln w="15875">
            <a:solidFill>
              <a:srgbClr val="7030A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Freeform 256"/>
          <p:cNvSpPr/>
          <p:nvPr/>
        </p:nvSpPr>
        <p:spPr>
          <a:xfrm>
            <a:off x="3426130" y="2554610"/>
            <a:ext cx="293029" cy="389993"/>
          </a:xfrm>
          <a:custGeom>
            <a:avLst/>
            <a:gdLst>
              <a:gd name="connsiteX0" fmla="*/ 521014 w 521014"/>
              <a:gd name="connsiteY0" fmla="*/ 0 h 693420"/>
              <a:gd name="connsiteX1" fmla="*/ 71434 w 521014"/>
              <a:gd name="connsiteY1" fmla="*/ 83820 h 693420"/>
              <a:gd name="connsiteX2" fmla="*/ 10474 w 521014"/>
              <a:gd name="connsiteY2" fmla="*/ 480060 h 693420"/>
              <a:gd name="connsiteX3" fmla="*/ 170494 w 521014"/>
              <a:gd name="connsiteY3" fmla="*/ 69342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4" h="693420">
                <a:moveTo>
                  <a:pt x="521014" y="0"/>
                </a:moveTo>
                <a:cubicBezTo>
                  <a:pt x="338769" y="1905"/>
                  <a:pt x="156524" y="3810"/>
                  <a:pt x="71434" y="83820"/>
                </a:cubicBezTo>
                <a:cubicBezTo>
                  <a:pt x="-13656" y="163830"/>
                  <a:pt x="-6036" y="378460"/>
                  <a:pt x="10474" y="480060"/>
                </a:cubicBezTo>
                <a:cubicBezTo>
                  <a:pt x="26984" y="581660"/>
                  <a:pt x="98739" y="637540"/>
                  <a:pt x="170494" y="693420"/>
                </a:cubicBezTo>
              </a:path>
            </a:pathLst>
          </a:custGeom>
          <a:ln w="15875">
            <a:solidFill>
              <a:srgbClr val="7030A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45"/>
            <a:endParaRPr lang="en-US" sz="1013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266" name="Group 265"/>
          <p:cNvGrpSpPr/>
          <p:nvPr/>
        </p:nvGrpSpPr>
        <p:grpSpPr>
          <a:xfrm>
            <a:off x="3711601" y="2949210"/>
            <a:ext cx="2573422" cy="493576"/>
            <a:chOff x="4566182" y="4100134"/>
            <a:chExt cx="4575621" cy="877594"/>
          </a:xfrm>
        </p:grpSpPr>
        <p:grpSp>
          <p:nvGrpSpPr>
            <p:cNvPr id="267" name="Group 266"/>
            <p:cNvGrpSpPr/>
            <p:nvPr/>
          </p:nvGrpSpPr>
          <p:grpSpPr>
            <a:xfrm>
              <a:off x="4566182" y="4369849"/>
              <a:ext cx="1640735" cy="607877"/>
              <a:chOff x="4566182" y="4369849"/>
              <a:chExt cx="1640735" cy="607877"/>
            </a:xfrm>
          </p:grpSpPr>
          <p:cxnSp>
            <p:nvCxnSpPr>
              <p:cNvPr id="306" name="Straight Arrow Connector 305"/>
              <p:cNvCxnSpPr>
                <a:endCxn id="269" idx="2"/>
              </p:cNvCxnSpPr>
              <p:nvPr/>
            </p:nvCxnSpPr>
            <p:spPr>
              <a:xfrm flipV="1">
                <a:off x="4566182" y="4539657"/>
                <a:ext cx="1640735" cy="438069"/>
              </a:xfrm>
              <a:prstGeom prst="straightConnector1">
                <a:avLst/>
              </a:prstGeom>
              <a:ln w="9525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7" name="Group 306"/>
              <p:cNvGrpSpPr/>
              <p:nvPr/>
            </p:nvGrpSpPr>
            <p:grpSpPr>
              <a:xfrm>
                <a:off x="5216178" y="4369849"/>
                <a:ext cx="201717" cy="396802"/>
                <a:chOff x="3102596" y="3946588"/>
                <a:chExt cx="201717" cy="396802"/>
              </a:xfrm>
            </p:grpSpPr>
            <p:sp>
              <p:nvSpPr>
                <p:cNvPr id="308" name="Freeform 307"/>
                <p:cNvSpPr/>
                <p:nvPr/>
              </p:nvSpPr>
              <p:spPr>
                <a:xfrm>
                  <a:off x="3102596" y="3946588"/>
                  <a:ext cx="123997" cy="258699"/>
                </a:xfrm>
                <a:custGeom>
                  <a:avLst/>
                  <a:gdLst>
                    <a:gd name="connsiteX0" fmla="*/ 0 w 573881"/>
                    <a:gd name="connsiteY0" fmla="*/ 0 h 495300"/>
                    <a:gd name="connsiteX1" fmla="*/ 383381 w 573881"/>
                    <a:gd name="connsiteY1" fmla="*/ 238125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573881"/>
                    <a:gd name="connsiteY0" fmla="*/ 0 h 495300"/>
                    <a:gd name="connsiteX1" fmla="*/ 426243 w 573881"/>
                    <a:gd name="connsiteY1" fmla="*/ 133350 h 495300"/>
                    <a:gd name="connsiteX2" fmla="*/ 573881 w 573881"/>
                    <a:gd name="connsiteY2" fmla="*/ 495300 h 495300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  <a:gd name="connsiteX0" fmla="*/ 0 w 628649"/>
                    <a:gd name="connsiteY0" fmla="*/ 0 h 485775"/>
                    <a:gd name="connsiteX1" fmla="*/ 426243 w 628649"/>
                    <a:gd name="connsiteY1" fmla="*/ 133350 h 485775"/>
                    <a:gd name="connsiteX2" fmla="*/ 628649 w 628649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649" h="485775">
                      <a:moveTo>
                        <a:pt x="0" y="0"/>
                      </a:moveTo>
                      <a:cubicBezTo>
                        <a:pt x="177800" y="11112"/>
                        <a:pt x="343693" y="38894"/>
                        <a:pt x="426243" y="133350"/>
                      </a:cubicBezTo>
                      <a:cubicBezTo>
                        <a:pt x="551656" y="256381"/>
                        <a:pt x="593724" y="365125"/>
                        <a:pt x="628649" y="485775"/>
                      </a:cubicBezTo>
                    </a:path>
                  </a:pathLst>
                </a:custGeom>
                <a:ln w="12700">
                  <a:solidFill>
                    <a:srgbClr val="7030A0"/>
                  </a:solidFill>
                  <a:prstDash val="soli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45"/>
                  <a:endParaRPr lang="en-US" sz="1013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cxnSp>
              <p:nvCxnSpPr>
                <p:cNvPr id="309" name="Straight Connector 308"/>
                <p:cNvCxnSpPr>
                  <a:stCxn id="308" idx="2"/>
                </p:cNvCxnSpPr>
                <p:nvPr/>
              </p:nvCxnSpPr>
              <p:spPr>
                <a:xfrm flipH="1">
                  <a:off x="3192165" y="4205287"/>
                  <a:ext cx="34428" cy="138103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3220567" y="4205287"/>
                  <a:ext cx="83746" cy="111721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8" name="Group 267"/>
            <p:cNvGrpSpPr/>
            <p:nvPr/>
          </p:nvGrpSpPr>
          <p:grpSpPr>
            <a:xfrm>
              <a:off x="5219842" y="4100134"/>
              <a:ext cx="3921961" cy="877594"/>
              <a:chOff x="5219842" y="4100134"/>
              <a:chExt cx="3921961" cy="877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6023833" y="4100134"/>
                    <a:ext cx="366169" cy="4309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685845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75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US" sz="1575" dirty="0">
                      <a:solidFill>
                        <a:srgbClr val="7030A0"/>
                      </a:solidFill>
                      <a:latin typeface="Segoe UI Semilight"/>
                    </a:endParaRPr>
                  </a:p>
                </p:txBody>
              </p:sp>
            </mc:Choice>
            <mc:Fallback xmlns="">
              <p:sp>
                <p:nvSpPr>
                  <p:cNvPr id="269" name="TextBox 2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3833" y="4100134"/>
                    <a:ext cx="366169" cy="43094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8235" r="-4117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0" name="Group 269"/>
              <p:cNvGrpSpPr/>
              <p:nvPr/>
            </p:nvGrpSpPr>
            <p:grpSpPr>
              <a:xfrm>
                <a:off x="5219842" y="4382714"/>
                <a:ext cx="3921961" cy="595014"/>
                <a:chOff x="5219842" y="4382714"/>
                <a:chExt cx="3921961" cy="595014"/>
              </a:xfrm>
            </p:grpSpPr>
            <p:cxnSp>
              <p:nvCxnSpPr>
                <p:cNvPr id="271" name="Straight Arrow Connector 270"/>
                <p:cNvCxnSpPr>
                  <a:endCxn id="269" idx="2"/>
                </p:cNvCxnSpPr>
                <p:nvPr/>
              </p:nvCxnSpPr>
              <p:spPr>
                <a:xfrm flipV="1">
                  <a:off x="5219842" y="4539657"/>
                  <a:ext cx="987075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271"/>
                <p:cNvCxnSpPr>
                  <a:endCxn id="269" idx="2"/>
                </p:cNvCxnSpPr>
                <p:nvPr/>
              </p:nvCxnSpPr>
              <p:spPr>
                <a:xfrm flipV="1">
                  <a:off x="5873502" y="4539657"/>
                  <a:ext cx="333415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Arrow Connector 272"/>
                <p:cNvCxnSpPr>
                  <a:endCxn id="269" idx="2"/>
                </p:cNvCxnSpPr>
                <p:nvPr/>
              </p:nvCxnSpPr>
              <p:spPr>
                <a:xfrm flipH="1" flipV="1">
                  <a:off x="6206917" y="4539657"/>
                  <a:ext cx="320245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/>
                <p:cNvCxnSpPr>
                  <a:endCxn id="269" idx="2"/>
                </p:cNvCxnSpPr>
                <p:nvPr/>
              </p:nvCxnSpPr>
              <p:spPr>
                <a:xfrm flipH="1" flipV="1">
                  <a:off x="6206917" y="4539657"/>
                  <a:ext cx="973907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Arrow Connector 274"/>
                <p:cNvCxnSpPr>
                  <a:endCxn id="269" idx="2"/>
                </p:cNvCxnSpPr>
                <p:nvPr/>
              </p:nvCxnSpPr>
              <p:spPr>
                <a:xfrm flipH="1" flipV="1">
                  <a:off x="6206917" y="4539657"/>
                  <a:ext cx="1627566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Arrow Connector 275"/>
                <p:cNvCxnSpPr>
                  <a:endCxn id="269" idx="2"/>
                </p:cNvCxnSpPr>
                <p:nvPr/>
              </p:nvCxnSpPr>
              <p:spPr>
                <a:xfrm flipH="1" flipV="1">
                  <a:off x="6206917" y="4539657"/>
                  <a:ext cx="2281227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Arrow Connector 276"/>
                <p:cNvCxnSpPr>
                  <a:endCxn id="269" idx="2"/>
                </p:cNvCxnSpPr>
                <p:nvPr/>
              </p:nvCxnSpPr>
              <p:spPr>
                <a:xfrm flipH="1" flipV="1">
                  <a:off x="6206917" y="4539657"/>
                  <a:ext cx="2934886" cy="438071"/>
                </a:xfrm>
                <a:prstGeom prst="straightConnector1">
                  <a:avLst/>
                </a:prstGeom>
                <a:ln w="9525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8" name="Group 277"/>
                <p:cNvGrpSpPr/>
                <p:nvPr/>
              </p:nvGrpSpPr>
              <p:grpSpPr>
                <a:xfrm rot="21108999">
                  <a:off x="5477159" y="4394601"/>
                  <a:ext cx="201717" cy="396802"/>
                  <a:chOff x="3102596" y="3946588"/>
                  <a:chExt cx="201717" cy="396802"/>
                </a:xfrm>
              </p:grpSpPr>
              <p:sp>
                <p:nvSpPr>
                  <p:cNvPr id="303" name="Freeform 302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304" name="Straight Connector 303"/>
                  <p:cNvCxnSpPr>
                    <a:stCxn id="303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278"/>
                <p:cNvGrpSpPr/>
                <p:nvPr/>
              </p:nvGrpSpPr>
              <p:grpSpPr>
                <a:xfrm rot="19527855">
                  <a:off x="5830855" y="4412924"/>
                  <a:ext cx="123440" cy="406368"/>
                  <a:chOff x="3180873" y="3934612"/>
                  <a:chExt cx="123440" cy="406368"/>
                </a:xfrm>
              </p:grpSpPr>
              <p:sp>
                <p:nvSpPr>
                  <p:cNvPr id="300" name="Freeform 299"/>
                  <p:cNvSpPr/>
                  <p:nvPr/>
                </p:nvSpPr>
                <p:spPr>
                  <a:xfrm>
                    <a:off x="3180873" y="3934612"/>
                    <a:ext cx="45719" cy="270675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301" name="Straight Connector 300"/>
                  <p:cNvCxnSpPr>
                    <a:stCxn id="300" idx="2"/>
                  </p:cNvCxnSpPr>
                  <p:nvPr/>
                </p:nvCxnSpPr>
                <p:spPr>
                  <a:xfrm rot="2072145">
                    <a:off x="3184412" y="4207697"/>
                    <a:ext cx="49933" cy="13328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0" name="Group 279"/>
                <p:cNvGrpSpPr/>
                <p:nvPr/>
              </p:nvGrpSpPr>
              <p:grpSpPr>
                <a:xfrm rot="2543870" flipH="1">
                  <a:off x="6444391" y="4409435"/>
                  <a:ext cx="126681" cy="406368"/>
                  <a:chOff x="3180873" y="3934612"/>
                  <a:chExt cx="123440" cy="406368"/>
                </a:xfrm>
              </p:grpSpPr>
              <p:sp>
                <p:nvSpPr>
                  <p:cNvPr id="297" name="Freeform 296"/>
                  <p:cNvSpPr/>
                  <p:nvPr/>
                </p:nvSpPr>
                <p:spPr>
                  <a:xfrm>
                    <a:off x="3180873" y="3934612"/>
                    <a:ext cx="45719" cy="270675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298" name="Straight Connector 297"/>
                  <p:cNvCxnSpPr>
                    <a:stCxn id="297" idx="2"/>
                  </p:cNvCxnSpPr>
                  <p:nvPr/>
                </p:nvCxnSpPr>
                <p:spPr>
                  <a:xfrm rot="2072145">
                    <a:off x="3184412" y="4207697"/>
                    <a:ext cx="49933" cy="13328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oup 280"/>
                <p:cNvGrpSpPr/>
                <p:nvPr/>
              </p:nvGrpSpPr>
              <p:grpSpPr>
                <a:xfrm rot="1411830" flipH="1">
                  <a:off x="6698668" y="4397525"/>
                  <a:ext cx="211321" cy="396802"/>
                  <a:chOff x="3102596" y="3946588"/>
                  <a:chExt cx="201717" cy="396802"/>
                </a:xfrm>
              </p:grpSpPr>
              <p:sp>
                <p:nvSpPr>
                  <p:cNvPr id="294" name="Freeform 293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295" name="Straight Connector 294"/>
                  <p:cNvCxnSpPr>
                    <a:stCxn id="294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2" name="Group 281"/>
                <p:cNvGrpSpPr/>
                <p:nvPr/>
              </p:nvGrpSpPr>
              <p:grpSpPr>
                <a:xfrm rot="426856" flipH="1">
                  <a:off x="7006594" y="4382714"/>
                  <a:ext cx="221118" cy="396802"/>
                  <a:chOff x="3102596" y="3946588"/>
                  <a:chExt cx="201717" cy="396802"/>
                </a:xfrm>
              </p:grpSpPr>
              <p:sp>
                <p:nvSpPr>
                  <p:cNvPr id="291" name="Freeform 290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292" name="Straight Connector 291"/>
                  <p:cNvCxnSpPr>
                    <a:stCxn id="291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" name="Group 282"/>
                <p:cNvGrpSpPr/>
                <p:nvPr/>
              </p:nvGrpSpPr>
              <p:grpSpPr>
                <a:xfrm flipH="1">
                  <a:off x="7363908" y="4383847"/>
                  <a:ext cx="233064" cy="396802"/>
                  <a:chOff x="3102596" y="3946588"/>
                  <a:chExt cx="201717" cy="396802"/>
                </a:xfrm>
              </p:grpSpPr>
              <p:sp>
                <p:nvSpPr>
                  <p:cNvPr id="288" name="Freeform 287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289" name="Straight Connector 288"/>
                  <p:cNvCxnSpPr>
                    <a:stCxn id="288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4" name="Group 283"/>
                <p:cNvGrpSpPr/>
                <p:nvPr/>
              </p:nvGrpSpPr>
              <p:grpSpPr>
                <a:xfrm flipH="1">
                  <a:off x="7785586" y="4398708"/>
                  <a:ext cx="233064" cy="396802"/>
                  <a:chOff x="3102596" y="3946588"/>
                  <a:chExt cx="201717" cy="396802"/>
                </a:xfrm>
              </p:grpSpPr>
              <p:sp>
                <p:nvSpPr>
                  <p:cNvPr id="285" name="Freeform 284"/>
                  <p:cNvSpPr/>
                  <p:nvPr/>
                </p:nvSpPr>
                <p:spPr>
                  <a:xfrm>
                    <a:off x="3102596" y="3946588"/>
                    <a:ext cx="123997" cy="258699"/>
                  </a:xfrm>
                  <a:custGeom>
                    <a:avLst/>
                    <a:gdLst>
                      <a:gd name="connsiteX0" fmla="*/ 0 w 573881"/>
                      <a:gd name="connsiteY0" fmla="*/ 0 h 495300"/>
                      <a:gd name="connsiteX1" fmla="*/ 383381 w 573881"/>
                      <a:gd name="connsiteY1" fmla="*/ 238125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573881"/>
                      <a:gd name="connsiteY0" fmla="*/ 0 h 495300"/>
                      <a:gd name="connsiteX1" fmla="*/ 426243 w 573881"/>
                      <a:gd name="connsiteY1" fmla="*/ 133350 h 495300"/>
                      <a:gd name="connsiteX2" fmla="*/ 573881 w 573881"/>
                      <a:gd name="connsiteY2" fmla="*/ 495300 h 495300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  <a:gd name="connsiteX0" fmla="*/ 0 w 628649"/>
                      <a:gd name="connsiteY0" fmla="*/ 0 h 485775"/>
                      <a:gd name="connsiteX1" fmla="*/ 426243 w 628649"/>
                      <a:gd name="connsiteY1" fmla="*/ 133350 h 485775"/>
                      <a:gd name="connsiteX2" fmla="*/ 628649 w 628649"/>
                      <a:gd name="connsiteY2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8649" h="485775">
                        <a:moveTo>
                          <a:pt x="0" y="0"/>
                        </a:moveTo>
                        <a:cubicBezTo>
                          <a:pt x="177800" y="11112"/>
                          <a:pt x="343693" y="38894"/>
                          <a:pt x="426243" y="133350"/>
                        </a:cubicBezTo>
                        <a:cubicBezTo>
                          <a:pt x="551656" y="256381"/>
                          <a:pt x="593724" y="365125"/>
                          <a:pt x="628649" y="485775"/>
                        </a:cubicBezTo>
                      </a:path>
                    </a:pathLst>
                  </a:custGeom>
                  <a:ln w="12700">
                    <a:solidFill>
                      <a:srgbClr val="7030A0"/>
                    </a:solidFill>
                    <a:prstDash val="solid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685845"/>
                    <a:endParaRPr lang="en-US" sz="1013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cxnSp>
                <p:nvCxnSpPr>
                  <p:cNvPr id="286" name="Straight Connector 285"/>
                  <p:cNvCxnSpPr>
                    <a:stCxn id="285" idx="2"/>
                  </p:cNvCxnSpPr>
                  <p:nvPr/>
                </p:nvCxnSpPr>
                <p:spPr>
                  <a:xfrm flipH="1">
                    <a:off x="3192165" y="4205287"/>
                    <a:ext cx="34428" cy="138103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/>
                  <p:cNvCxnSpPr/>
                  <p:nvPr/>
                </p:nvCxnSpPr>
                <p:spPr>
                  <a:xfrm>
                    <a:off x="3220567" y="4205287"/>
                    <a:ext cx="83746" cy="111721"/>
                  </a:xfrm>
                  <a:prstGeom prst="line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65" name="Rectangle 264"/>
          <p:cNvSpPr/>
          <p:nvPr/>
        </p:nvSpPr>
        <p:spPr>
          <a:xfrm>
            <a:off x="3942401" y="1524477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45"/>
            <a:r>
              <a:rPr lang="zh-CN" altLang="en-US" sz="900" dirty="0">
                <a:solidFill>
                  <a:srgbClr val="353535"/>
                </a:solidFill>
                <a:latin typeface="Segoe UI Semilight"/>
              </a:rPr>
              <a:t>经济</a:t>
            </a:r>
            <a:r>
              <a:rPr lang="en-US" altLang="zh-CN" sz="900" dirty="0">
                <a:solidFill>
                  <a:srgbClr val="353535"/>
                </a:solidFill>
                <a:latin typeface="Segoe UI Semilight"/>
              </a:rPr>
              <a:t>, </a:t>
            </a:r>
            <a:endParaRPr lang="en-US" sz="900" dirty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315" name="Curved Connector 314"/>
          <p:cNvCxnSpPr/>
          <p:nvPr/>
        </p:nvCxnSpPr>
        <p:spPr>
          <a:xfrm rot="16200000" flipH="1">
            <a:off x="3240844" y="2667640"/>
            <a:ext cx="401081" cy="169115"/>
          </a:xfrm>
          <a:prstGeom prst="curvedConnector2">
            <a:avLst/>
          </a:prstGeom>
          <a:ln w="15875">
            <a:solidFill>
              <a:srgbClr val="7030A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/>
              <p:cNvSpPr txBox="1"/>
              <p:nvPr/>
            </p:nvSpPr>
            <p:spPr>
              <a:xfrm>
                <a:off x="3039856" y="3923364"/>
                <a:ext cx="3501280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45"/>
                <a14:m>
                  <m:oMath xmlns:m="http://schemas.openxmlformats.org/officeDocument/2006/math">
                    <m:r>
                      <a:rPr lang="en-US" sz="1013" b="1" i="1">
                        <a:solidFill>
                          <a:srgbClr val="353535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1013" dirty="0">
                    <a:solidFill>
                      <a:srgbClr val="353535"/>
                    </a:solidFill>
                    <a:latin typeface="Segoe UI Semilight"/>
                  </a:rPr>
                  <a:t>=(Economic, growth, has, slowed, down, in, recent, years,.)</a:t>
                </a:r>
              </a:p>
            </p:txBody>
          </p:sp>
        </mc:Choice>
        <mc:Fallback xmlns=""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856" y="3923364"/>
                <a:ext cx="3501280" cy="248209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92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7" grpId="0" animBg="1"/>
      <p:bldP spid="257" grpId="0" animBg="1"/>
      <p:bldP spid="2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注意力模型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3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翻译模型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48797" y="1294501"/>
            <a:ext cx="3770821" cy="2997744"/>
          </a:xfrm>
          <a:prstGeom prst="rect">
            <a:avLst/>
          </a:prstGeom>
        </p:spPr>
        <p:txBody>
          <a:bodyPr/>
          <a:lstStyle/>
          <a:p>
            <a:r>
              <a:rPr lang="zh-CN" altLang="en-US" sz="1800" dirty="0"/>
              <a:t>避免了</a:t>
            </a:r>
            <a:r>
              <a:rPr lang="en-US" altLang="zh-CN" sz="1800" dirty="0"/>
              <a:t>RNN</a:t>
            </a:r>
            <a:r>
              <a:rPr lang="zh-CN" altLang="en-US" sz="1800" dirty="0"/>
              <a:t>中的长距离信息传递</a:t>
            </a:r>
            <a:endParaRPr lang="en-US" sz="1800" dirty="0"/>
          </a:p>
          <a:p>
            <a:r>
              <a:rPr lang="zh-CN" altLang="en-US" sz="1800" dirty="0"/>
              <a:t>收敛速度快</a:t>
            </a:r>
            <a:endParaRPr lang="en-US" sz="1800" dirty="0"/>
          </a:p>
          <a:p>
            <a:r>
              <a:rPr lang="zh-CN" altLang="en-US" sz="1800" dirty="0"/>
              <a:t>编码器</a:t>
            </a:r>
            <a:r>
              <a:rPr lang="en-US" sz="1800" dirty="0"/>
              <a:t>: </a:t>
            </a:r>
          </a:p>
          <a:p>
            <a:pPr lvl="1"/>
            <a:r>
              <a:rPr lang="zh-CN" altLang="en-US" sz="1324" dirty="0"/>
              <a:t>自注意力层</a:t>
            </a:r>
            <a:endParaRPr lang="en-US" altLang="zh-CN" sz="1324" dirty="0"/>
          </a:p>
          <a:p>
            <a:pPr lvl="1"/>
            <a:r>
              <a:rPr lang="zh-CN" altLang="en-US" sz="1324" dirty="0"/>
              <a:t>前馈非线性层</a:t>
            </a:r>
            <a:endParaRPr lang="en-US" sz="1324" dirty="0"/>
          </a:p>
          <a:p>
            <a:r>
              <a:rPr lang="zh-CN" altLang="en-US" sz="1800" dirty="0"/>
              <a:t>解码器</a:t>
            </a:r>
            <a:r>
              <a:rPr lang="en-US" sz="1800" dirty="0"/>
              <a:t>:</a:t>
            </a:r>
          </a:p>
          <a:p>
            <a:pPr lvl="1"/>
            <a:r>
              <a:rPr lang="zh-CN" altLang="en-US" sz="1324" dirty="0"/>
              <a:t>自注意力层</a:t>
            </a:r>
            <a:r>
              <a:rPr lang="en-US" sz="1324" dirty="0"/>
              <a:t> </a:t>
            </a:r>
          </a:p>
          <a:p>
            <a:pPr lvl="1"/>
            <a:r>
              <a:rPr lang="zh-CN" altLang="en-US" sz="1324" dirty="0"/>
              <a:t>注意力到源语言层</a:t>
            </a:r>
            <a:endParaRPr lang="en-US" sz="1324" dirty="0"/>
          </a:p>
          <a:p>
            <a:pPr lvl="1"/>
            <a:r>
              <a:rPr lang="zh-CN" altLang="en-US" sz="1324" dirty="0"/>
              <a:t>前馈非线性层</a:t>
            </a:r>
            <a:endParaRPr lang="en-US" sz="1324" dirty="0"/>
          </a:p>
          <a:p>
            <a:r>
              <a:rPr lang="zh-CN" altLang="en-US" sz="1800" dirty="0"/>
              <a:t>多头注意力机制</a:t>
            </a:r>
            <a:r>
              <a:rPr lang="en-US" sz="1800" dirty="0"/>
              <a:t>:</a:t>
            </a:r>
          </a:p>
          <a:p>
            <a:pPr lvl="1"/>
            <a:r>
              <a:rPr lang="zh-CN" altLang="en-US" sz="1324" dirty="0"/>
              <a:t>对不同位置的不同信息建模</a:t>
            </a:r>
            <a:endParaRPr lang="en-US" sz="1324" dirty="0"/>
          </a:p>
        </p:txBody>
      </p:sp>
      <p:pic>
        <p:nvPicPr>
          <p:cNvPr id="311" name="Picture 1">
            <a:extLst>
              <a:ext uri="{FF2B5EF4-FFF2-40B4-BE49-F238E27FC236}">
                <a16:creationId xmlns:a16="http://schemas.microsoft.com/office/drawing/2014/main" id="{2691FCBC-EF22-4560-AC02-498D97CD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06" y="831947"/>
            <a:ext cx="2875836" cy="42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50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大纲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51" y="1612470"/>
            <a:ext cx="4972049" cy="1920843"/>
          </a:xfrm>
        </p:spPr>
        <p:txBody>
          <a:bodyPr>
            <a:noAutofit/>
          </a:bodyPr>
          <a:lstStyle/>
          <a:p>
            <a:pPr>
              <a:buClrTx/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</a:rPr>
              <a:t>机器翻译的发展现状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buClrTx/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</a:rPr>
              <a:t>神经机器翻译简介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buClrTx/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</a:rPr>
              <a:t>基于句法的神经机器翻译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>
              <a:buClrTx/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</a:rPr>
              <a:t>结论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A558572-2F0E-4679-B6D5-42F03C1D9F9B}"/>
              </a:ext>
            </a:extLst>
          </p:cNvPr>
          <p:cNvGrpSpPr/>
          <p:nvPr/>
        </p:nvGrpSpPr>
        <p:grpSpPr>
          <a:xfrm>
            <a:off x="3009937" y="2148102"/>
            <a:ext cx="2683106" cy="1525446"/>
            <a:chOff x="4013249" y="2864136"/>
            <a:chExt cx="3577475" cy="2033928"/>
          </a:xfrm>
        </p:grpSpPr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658A5BDB-0C44-453B-B2D5-9B6B257B04B9}"/>
                </a:ext>
              </a:extLst>
            </p:cNvPr>
            <p:cNvSpPr/>
            <p:nvPr/>
          </p:nvSpPr>
          <p:spPr>
            <a:xfrm>
              <a:off x="4013249" y="4089358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2B99F265-84C1-414A-88FD-E83C12B12067}"/>
                </a:ext>
              </a:extLst>
            </p:cNvPr>
            <p:cNvSpPr/>
            <p:nvPr/>
          </p:nvSpPr>
          <p:spPr>
            <a:xfrm rot="10800000">
              <a:off x="4022452" y="2864136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D1CDAB5-9655-4ACC-81A5-452F88BDE494}"/>
                </a:ext>
              </a:extLst>
            </p:cNvPr>
            <p:cNvSpPr/>
            <p:nvPr/>
          </p:nvSpPr>
          <p:spPr>
            <a:xfrm>
              <a:off x="4527865" y="3682651"/>
              <a:ext cx="2557537" cy="4013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3D7688E-A822-4427-AFEB-E732D660FE7D}"/>
              </a:ext>
            </a:extLst>
          </p:cNvPr>
          <p:cNvGrpSpPr/>
          <p:nvPr/>
        </p:nvGrpSpPr>
        <p:grpSpPr>
          <a:xfrm>
            <a:off x="2853173" y="1651484"/>
            <a:ext cx="3060433" cy="190133"/>
            <a:chOff x="3646971" y="5516829"/>
            <a:chExt cx="4849940" cy="27432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A79327A-18EC-4374-8199-0656FEACE19E}"/>
                </a:ext>
              </a:extLst>
            </p:cNvPr>
            <p:cNvSpPr/>
            <p:nvPr/>
          </p:nvSpPr>
          <p:spPr>
            <a:xfrm>
              <a:off x="36469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51A9FB-3DB9-4B3D-8718-E3BECA10462B}"/>
                </a:ext>
              </a:extLst>
            </p:cNvPr>
            <p:cNvSpPr/>
            <p:nvPr/>
          </p:nvSpPr>
          <p:spPr>
            <a:xfrm>
              <a:off x="49542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C9DF580-0D3D-4AF9-B8A9-AD0D3E3B752A}"/>
                </a:ext>
              </a:extLst>
            </p:cNvPr>
            <p:cNvSpPr/>
            <p:nvPr/>
          </p:nvSpPr>
          <p:spPr>
            <a:xfrm>
              <a:off x="626161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1205FA6-EA32-413E-A77C-C4BC11FF01E7}"/>
                </a:ext>
              </a:extLst>
            </p:cNvPr>
            <p:cNvSpPr/>
            <p:nvPr/>
          </p:nvSpPr>
          <p:spPr>
            <a:xfrm>
              <a:off x="43006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09E714B-B356-45C1-9163-61F059AD2243}"/>
                </a:ext>
              </a:extLst>
            </p:cNvPr>
            <p:cNvSpPr/>
            <p:nvPr/>
          </p:nvSpPr>
          <p:spPr>
            <a:xfrm>
              <a:off x="560795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1062221-4519-4BBC-A45B-8FF781A52003}"/>
                </a:ext>
              </a:extLst>
            </p:cNvPr>
            <p:cNvSpPr/>
            <p:nvPr/>
          </p:nvSpPr>
          <p:spPr>
            <a:xfrm>
              <a:off x="69152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6F6CA9C-42C6-483B-955F-C7150E4E5C60}"/>
                </a:ext>
              </a:extLst>
            </p:cNvPr>
            <p:cNvSpPr/>
            <p:nvPr/>
          </p:nvSpPr>
          <p:spPr>
            <a:xfrm>
              <a:off x="75689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8D3C6CD-1C2E-4830-9A3E-C71AE4DA3C27}"/>
                </a:ext>
              </a:extLst>
            </p:cNvPr>
            <p:cNvSpPr/>
            <p:nvPr/>
          </p:nvSpPr>
          <p:spPr>
            <a:xfrm>
              <a:off x="82225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34476FB-E64A-4E2F-8BF1-551694E0168C}"/>
                </a:ext>
              </a:extLst>
            </p:cNvPr>
            <p:cNvCxnSpPr>
              <a:stCxn id="79" idx="6"/>
              <a:endCxn id="82" idx="2"/>
            </p:cNvCxnSpPr>
            <p:nvPr/>
          </p:nvCxnSpPr>
          <p:spPr>
            <a:xfrm>
              <a:off x="39212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7047367-A52E-4E2E-88E7-BC5E004B11DE}"/>
                </a:ext>
              </a:extLst>
            </p:cNvPr>
            <p:cNvCxnSpPr/>
            <p:nvPr/>
          </p:nvCxnSpPr>
          <p:spPr>
            <a:xfrm>
              <a:off x="45749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16E0392-2349-4A1E-975C-F3260C6A95EB}"/>
                </a:ext>
              </a:extLst>
            </p:cNvPr>
            <p:cNvCxnSpPr/>
            <p:nvPr/>
          </p:nvCxnSpPr>
          <p:spPr>
            <a:xfrm>
              <a:off x="522861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5ADC3F-EDC3-4486-9445-7A0390C5877F}"/>
                </a:ext>
              </a:extLst>
            </p:cNvPr>
            <p:cNvCxnSpPr/>
            <p:nvPr/>
          </p:nvCxnSpPr>
          <p:spPr>
            <a:xfrm>
              <a:off x="588227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68D9414-34D6-4178-9A6B-F627D506F351}"/>
                </a:ext>
              </a:extLst>
            </p:cNvPr>
            <p:cNvCxnSpPr/>
            <p:nvPr/>
          </p:nvCxnSpPr>
          <p:spPr>
            <a:xfrm>
              <a:off x="653593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E5928B6-D7B3-49CC-95A4-4E8A3FB67C81}"/>
                </a:ext>
              </a:extLst>
            </p:cNvPr>
            <p:cNvCxnSpPr/>
            <p:nvPr/>
          </p:nvCxnSpPr>
          <p:spPr>
            <a:xfrm>
              <a:off x="71895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97D3A23-52EC-49AE-B6B1-8338BB9AD0B6}"/>
                </a:ext>
              </a:extLst>
            </p:cNvPr>
            <p:cNvCxnSpPr/>
            <p:nvPr/>
          </p:nvCxnSpPr>
          <p:spPr>
            <a:xfrm>
              <a:off x="78432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B200DC-EEFA-4028-ADFD-EF8F3F35BC81}"/>
              </a:ext>
            </a:extLst>
          </p:cNvPr>
          <p:cNvSpPr txBox="1"/>
          <p:nvPr/>
        </p:nvSpPr>
        <p:spPr>
          <a:xfrm>
            <a:off x="3767843" y="2303801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Decoder</a:t>
            </a:r>
            <a:endParaRPr lang="zh-CN" altLang="en-US" sz="1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B9788D-75C3-4199-AAB6-78DFFB9012D1}"/>
              </a:ext>
            </a:extLst>
          </p:cNvPr>
          <p:cNvSpPr txBox="1"/>
          <p:nvPr/>
        </p:nvSpPr>
        <p:spPr>
          <a:xfrm>
            <a:off x="3767843" y="3259865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Encoder</a:t>
            </a:r>
            <a:endParaRPr lang="zh-CN" altLang="en-US" sz="1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2" name="Arrow: Up 111">
            <a:extLst>
              <a:ext uri="{FF2B5EF4-FFF2-40B4-BE49-F238E27FC236}">
                <a16:creationId xmlns:a16="http://schemas.microsoft.com/office/drawing/2014/main" id="{D4AF9675-D9AF-44B6-AC51-43F7C7AE2F0A}"/>
              </a:ext>
            </a:extLst>
          </p:cNvPr>
          <p:cNvSpPr/>
          <p:nvPr/>
        </p:nvSpPr>
        <p:spPr>
          <a:xfrm>
            <a:off x="4111534" y="3795779"/>
            <a:ext cx="460466" cy="2032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3" name="Arrow: Up 112">
            <a:extLst>
              <a:ext uri="{FF2B5EF4-FFF2-40B4-BE49-F238E27FC236}">
                <a16:creationId xmlns:a16="http://schemas.microsoft.com/office/drawing/2014/main" id="{FB82F155-E07A-45C9-8E46-232ED360F6B4}"/>
              </a:ext>
            </a:extLst>
          </p:cNvPr>
          <p:cNvSpPr/>
          <p:nvPr/>
        </p:nvSpPr>
        <p:spPr>
          <a:xfrm>
            <a:off x="4111534" y="1883380"/>
            <a:ext cx="460466" cy="2041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DDC7656-C24F-4D53-A7EF-8673538A07EF}"/>
              </a:ext>
            </a:extLst>
          </p:cNvPr>
          <p:cNvGrpSpPr/>
          <p:nvPr/>
        </p:nvGrpSpPr>
        <p:grpSpPr>
          <a:xfrm>
            <a:off x="2917871" y="4153949"/>
            <a:ext cx="2894135" cy="174657"/>
            <a:chOff x="3646971" y="5516829"/>
            <a:chExt cx="4849940" cy="27432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FB8A87E-0156-487D-A661-CF6F2209D730}"/>
                </a:ext>
              </a:extLst>
            </p:cNvPr>
            <p:cNvSpPr/>
            <p:nvPr/>
          </p:nvSpPr>
          <p:spPr>
            <a:xfrm>
              <a:off x="36469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358CC86-9926-48EE-84C9-67A92AC4F5D1}"/>
                </a:ext>
              </a:extLst>
            </p:cNvPr>
            <p:cNvSpPr/>
            <p:nvPr/>
          </p:nvSpPr>
          <p:spPr>
            <a:xfrm>
              <a:off x="49542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90D31B-FA73-479B-9683-FDFAB567A8DB}"/>
                </a:ext>
              </a:extLst>
            </p:cNvPr>
            <p:cNvSpPr/>
            <p:nvPr/>
          </p:nvSpPr>
          <p:spPr>
            <a:xfrm>
              <a:off x="626161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482E1CC-2C5F-481F-BEE0-23E57DDD1C21}"/>
                </a:ext>
              </a:extLst>
            </p:cNvPr>
            <p:cNvSpPr/>
            <p:nvPr/>
          </p:nvSpPr>
          <p:spPr>
            <a:xfrm>
              <a:off x="43006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D3AA50D-12B5-4DAB-BCC4-7B7E13CD6078}"/>
                </a:ext>
              </a:extLst>
            </p:cNvPr>
            <p:cNvSpPr/>
            <p:nvPr/>
          </p:nvSpPr>
          <p:spPr>
            <a:xfrm>
              <a:off x="560795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5D58E79-6322-4BEF-9FEF-D0781B203EE6}"/>
                </a:ext>
              </a:extLst>
            </p:cNvPr>
            <p:cNvSpPr/>
            <p:nvPr/>
          </p:nvSpPr>
          <p:spPr>
            <a:xfrm>
              <a:off x="69152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FD29377-2461-4C33-B04F-05490E93DC77}"/>
                </a:ext>
              </a:extLst>
            </p:cNvPr>
            <p:cNvSpPr/>
            <p:nvPr/>
          </p:nvSpPr>
          <p:spPr>
            <a:xfrm>
              <a:off x="75689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B8A6D7-1401-42E5-9628-A778795C537D}"/>
                </a:ext>
              </a:extLst>
            </p:cNvPr>
            <p:cNvSpPr/>
            <p:nvPr/>
          </p:nvSpPr>
          <p:spPr>
            <a:xfrm>
              <a:off x="82225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1DA54E-DC03-458B-9E44-CD33115AF3C8}"/>
                </a:ext>
              </a:extLst>
            </p:cNvPr>
            <p:cNvCxnSpPr>
              <a:stCxn id="116" idx="6"/>
              <a:endCxn id="119" idx="2"/>
            </p:cNvCxnSpPr>
            <p:nvPr/>
          </p:nvCxnSpPr>
          <p:spPr>
            <a:xfrm>
              <a:off x="39212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BE52994-B1CF-49FD-94BB-64742752CC20}"/>
                </a:ext>
              </a:extLst>
            </p:cNvPr>
            <p:cNvCxnSpPr/>
            <p:nvPr/>
          </p:nvCxnSpPr>
          <p:spPr>
            <a:xfrm>
              <a:off x="45749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72E49B9-B7F2-4F84-9C9B-5184EC75409C}"/>
                </a:ext>
              </a:extLst>
            </p:cNvPr>
            <p:cNvCxnSpPr/>
            <p:nvPr/>
          </p:nvCxnSpPr>
          <p:spPr>
            <a:xfrm>
              <a:off x="522861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E93506E-87FF-403E-91B9-5736555530A3}"/>
                </a:ext>
              </a:extLst>
            </p:cNvPr>
            <p:cNvCxnSpPr/>
            <p:nvPr/>
          </p:nvCxnSpPr>
          <p:spPr>
            <a:xfrm>
              <a:off x="588227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19293F0-20B6-424F-B5E0-11D6B4375D68}"/>
                </a:ext>
              </a:extLst>
            </p:cNvPr>
            <p:cNvCxnSpPr/>
            <p:nvPr/>
          </p:nvCxnSpPr>
          <p:spPr>
            <a:xfrm>
              <a:off x="653593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956B02-A875-4A24-A9E2-1C356FF2E821}"/>
                </a:ext>
              </a:extLst>
            </p:cNvPr>
            <p:cNvCxnSpPr/>
            <p:nvPr/>
          </p:nvCxnSpPr>
          <p:spPr>
            <a:xfrm>
              <a:off x="71895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833BC12-F524-4DDA-982D-FA29330CC5AB}"/>
                </a:ext>
              </a:extLst>
            </p:cNvPr>
            <p:cNvCxnSpPr/>
            <p:nvPr/>
          </p:nvCxnSpPr>
          <p:spPr>
            <a:xfrm>
              <a:off x="78432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E3A6B5-3C90-44EA-9FE2-4D6D202320CD}"/>
              </a:ext>
            </a:extLst>
          </p:cNvPr>
          <p:cNvGrpSpPr/>
          <p:nvPr/>
        </p:nvGrpSpPr>
        <p:grpSpPr>
          <a:xfrm>
            <a:off x="559442" y="2485602"/>
            <a:ext cx="1799409" cy="809638"/>
            <a:chOff x="731679" y="3314135"/>
            <a:chExt cx="2259875" cy="1079517"/>
          </a:xfrm>
        </p:grpSpPr>
        <p:sp>
          <p:nvSpPr>
            <p:cNvPr id="132" name="Speech Bubble: Rectangle with Corners Rounded 131">
              <a:extLst>
                <a:ext uri="{FF2B5EF4-FFF2-40B4-BE49-F238E27FC236}">
                  <a16:creationId xmlns:a16="http://schemas.microsoft.com/office/drawing/2014/main" id="{F4053064-2944-4425-BCC6-D93F6129E3B8}"/>
                </a:ext>
              </a:extLst>
            </p:cNvPr>
            <p:cNvSpPr/>
            <p:nvPr/>
          </p:nvSpPr>
          <p:spPr>
            <a:xfrm>
              <a:off x="731679" y="3314135"/>
              <a:ext cx="2259875" cy="1078296"/>
            </a:xfrm>
            <a:prstGeom prst="wedgeRoundRectCallout">
              <a:avLst>
                <a:gd name="adj1" fmla="val 71352"/>
                <a:gd name="adj2" fmla="val 152147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3" name="Speech Bubble: Rectangle with Corners Rounded 132">
              <a:extLst>
                <a:ext uri="{FF2B5EF4-FFF2-40B4-BE49-F238E27FC236}">
                  <a16:creationId xmlns:a16="http://schemas.microsoft.com/office/drawing/2014/main" id="{BA7896C1-D4A0-45F1-A033-F16B94198511}"/>
                </a:ext>
              </a:extLst>
            </p:cNvPr>
            <p:cNvSpPr/>
            <p:nvPr/>
          </p:nvSpPr>
          <p:spPr>
            <a:xfrm>
              <a:off x="731679" y="3315356"/>
              <a:ext cx="2259875" cy="1078296"/>
            </a:xfrm>
            <a:prstGeom prst="wedgeRoundRectCallout">
              <a:avLst>
                <a:gd name="adj1" fmla="val 72507"/>
                <a:gd name="adj2" fmla="val -128906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Seqence-to-sequence</a:t>
              </a:r>
              <a:endParaRPr lang="zh-CN" altLang="en-US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813190" y="2731499"/>
            <a:ext cx="109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Attention</a:t>
            </a:r>
            <a:endParaRPr 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标题 1"/>
          <p:cNvSpPr txBox="1">
            <a:spLocks/>
          </p:cNvSpPr>
          <p:nvPr/>
        </p:nvSpPr>
        <p:spPr>
          <a:xfrm>
            <a:off x="1293955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神经机器翻译中存在的问题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4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7D32E3-4D3A-48EB-B388-BED26CE55B9F}" type="datetime1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>
                <a:defRPr/>
              </a:pPr>
              <a:t>2019/7/5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1485901" y="1243471"/>
            <a:ext cx="6857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Source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他 还 说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来 委 外国人 若 攻击 委内瑞拉 政府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会 面临 严重 后果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将 被 驱逐出境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" name="Rectangle 7"/>
          <p:cNvSpPr/>
          <p:nvPr/>
        </p:nvSpPr>
        <p:spPr>
          <a:xfrm>
            <a:off x="1485901" y="1477399"/>
            <a:ext cx="587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Ref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added that foreign visitors to Venezuela who criticize  the Venezuelan government 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        will face serious consequences and will be deported .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491784" y="1874825"/>
            <a:ext cx="5699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NMT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also said that foreigners to Venezuela who attack the Venezuelan government </a:t>
            </a:r>
          </a:p>
          <a:p>
            <a:r>
              <a:rPr lang="en-US" altLang="zh-CN" sz="1200" i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           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is facing serious consequences, will be deported . 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案例分析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1485901" y="1243471"/>
            <a:ext cx="6857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Source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他 还 说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来 委 外国人 若 攻击 委内瑞拉 政府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会 面临 严重 后果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将 被 驱逐出境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" name="Rectangle 7"/>
          <p:cNvSpPr/>
          <p:nvPr/>
        </p:nvSpPr>
        <p:spPr>
          <a:xfrm>
            <a:off x="1485901" y="1477399"/>
            <a:ext cx="587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Ref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added that foreign visitors to Venezuela who criticize  the Venezuelan government 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        </a:t>
            </a:r>
            <a:r>
              <a:rPr lang="en-US" altLang="zh-CN" sz="1200" u="sng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will face serious consequences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and will be deported .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27" y="3245491"/>
            <a:ext cx="5621733" cy="112434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69" y="2429470"/>
            <a:ext cx="4995566" cy="816020"/>
          </a:xfrm>
          <a:prstGeom prst="rect">
            <a:avLst/>
          </a:prstGeom>
        </p:spPr>
      </p:pic>
      <p:sp>
        <p:nvSpPr>
          <p:cNvPr id="39" name="Rectangle 2"/>
          <p:cNvSpPr/>
          <p:nvPr/>
        </p:nvSpPr>
        <p:spPr>
          <a:xfrm>
            <a:off x="1964042" y="2100501"/>
            <a:ext cx="2176991" cy="20457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491784" y="1874825"/>
            <a:ext cx="5699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NMT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also said that foreigners to Venezuela who attack the Venezuelan government </a:t>
            </a:r>
          </a:p>
          <a:p>
            <a:r>
              <a:rPr lang="en-US" altLang="zh-CN" sz="1200" i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            is facing serious consequences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will be deported . 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案例分析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解码过程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/>
              <a:t>23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1485901" y="1243471"/>
            <a:ext cx="6857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Source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他 还 说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来 委 外国人 若 攻击 委内瑞拉 政府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会 面临 严重 后果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将 被 驱逐出境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" name="Rectangle 7"/>
          <p:cNvSpPr/>
          <p:nvPr/>
        </p:nvSpPr>
        <p:spPr>
          <a:xfrm>
            <a:off x="1485901" y="1477399"/>
            <a:ext cx="587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Ref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added that foreign visitors to Venezuela who criticize  the Venezuelan government 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        </a:t>
            </a:r>
            <a:r>
              <a:rPr lang="en-US" altLang="zh-CN" sz="1200" u="sng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will face serious consequences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and will be deported .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827" y="3245491"/>
            <a:ext cx="5621733" cy="1124347"/>
          </a:xfrm>
          <a:prstGeom prst="rect">
            <a:avLst/>
          </a:prstGeom>
        </p:spPr>
      </p:pic>
      <p:sp>
        <p:nvSpPr>
          <p:cNvPr id="39" name="Rectangle 2"/>
          <p:cNvSpPr/>
          <p:nvPr/>
        </p:nvSpPr>
        <p:spPr>
          <a:xfrm>
            <a:off x="1992974" y="2100501"/>
            <a:ext cx="1887433" cy="20457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1491784" y="1874825"/>
            <a:ext cx="5699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NMT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: He also said that foreigners to Venezuela who attack the Venezuelan government </a:t>
            </a:r>
          </a:p>
          <a:p>
            <a:r>
              <a:rPr lang="en-US" altLang="zh-CN" sz="1200" i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            is facing serious consequences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will be deported . </a:t>
            </a:r>
            <a:endParaRPr lang="en-US" altLang="zh-CN" sz="1200" i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28" y="2364582"/>
            <a:ext cx="5149624" cy="880909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案例分析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解码过程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6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A8D2B387-B3BD-4404-BCB3-28C01B3E1936}"/>
              </a:ext>
            </a:extLst>
          </p:cNvPr>
          <p:cNvGrpSpPr/>
          <p:nvPr/>
        </p:nvGrpSpPr>
        <p:grpSpPr>
          <a:xfrm>
            <a:off x="3767436" y="4035853"/>
            <a:ext cx="2303630" cy="640096"/>
            <a:chOff x="3720998" y="5538599"/>
            <a:chExt cx="4849940" cy="120178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FB8A87E-0156-487D-A661-CF6F2209D730}"/>
                </a:ext>
              </a:extLst>
            </p:cNvPr>
            <p:cNvSpPr/>
            <p:nvPr/>
          </p:nvSpPr>
          <p:spPr>
            <a:xfrm>
              <a:off x="3720998" y="646606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358CC86-9926-48EE-84C9-67A92AC4F5D1}"/>
                </a:ext>
              </a:extLst>
            </p:cNvPr>
            <p:cNvSpPr/>
            <p:nvPr/>
          </p:nvSpPr>
          <p:spPr>
            <a:xfrm>
              <a:off x="5028318" y="5865173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90D31B-FA73-479B-9683-FDFAB567A8DB}"/>
                </a:ext>
              </a:extLst>
            </p:cNvPr>
            <p:cNvSpPr/>
            <p:nvPr/>
          </p:nvSpPr>
          <p:spPr>
            <a:xfrm>
              <a:off x="6335638" y="553859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482E1CC-2C5F-481F-BEE0-23E57DDD1C21}"/>
                </a:ext>
              </a:extLst>
            </p:cNvPr>
            <p:cNvSpPr/>
            <p:nvPr/>
          </p:nvSpPr>
          <p:spPr>
            <a:xfrm>
              <a:off x="4374658" y="6244002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D3AA50D-12B5-4DAB-BCC4-7B7E13CD6078}"/>
                </a:ext>
              </a:extLst>
            </p:cNvPr>
            <p:cNvSpPr/>
            <p:nvPr/>
          </p:nvSpPr>
          <p:spPr>
            <a:xfrm>
              <a:off x="5681978" y="628318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5D58E79-6322-4BEF-9FEF-D0781B203EE6}"/>
                </a:ext>
              </a:extLst>
            </p:cNvPr>
            <p:cNvSpPr/>
            <p:nvPr/>
          </p:nvSpPr>
          <p:spPr>
            <a:xfrm>
              <a:off x="6989298" y="629625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FD29377-2461-4C33-B04F-05490E93DC77}"/>
                </a:ext>
              </a:extLst>
            </p:cNvPr>
            <p:cNvSpPr/>
            <p:nvPr/>
          </p:nvSpPr>
          <p:spPr>
            <a:xfrm>
              <a:off x="7642958" y="593048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B8A6D7-1401-42E5-9628-A778795C537D}"/>
                </a:ext>
              </a:extLst>
            </p:cNvPr>
            <p:cNvSpPr/>
            <p:nvPr/>
          </p:nvSpPr>
          <p:spPr>
            <a:xfrm>
              <a:off x="8296618" y="6243992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31DA54E-DC03-458B-9E44-CD33115AF3C8}"/>
                </a:ext>
              </a:extLst>
            </p:cNvPr>
            <p:cNvCxnSpPr>
              <a:stCxn id="116" idx="6"/>
              <a:endCxn id="119" idx="2"/>
            </p:cNvCxnSpPr>
            <p:nvPr/>
          </p:nvCxnSpPr>
          <p:spPr>
            <a:xfrm flipV="1">
              <a:off x="3995318" y="6381162"/>
              <a:ext cx="379340" cy="222059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BE52994-B1CF-49FD-94BB-64742752CC20}"/>
                </a:ext>
              </a:extLst>
            </p:cNvPr>
            <p:cNvCxnSpPr>
              <a:cxnSpLocks/>
              <a:stCxn id="119" idx="7"/>
              <a:endCxn id="117" idx="3"/>
            </p:cNvCxnSpPr>
            <p:nvPr/>
          </p:nvCxnSpPr>
          <p:spPr>
            <a:xfrm flipV="1">
              <a:off x="4608805" y="6099320"/>
              <a:ext cx="459686" cy="18485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72E49B9-B7F2-4F84-9C9B-5184EC75409C}"/>
                </a:ext>
              </a:extLst>
            </p:cNvPr>
            <p:cNvCxnSpPr>
              <a:cxnSpLocks/>
              <a:stCxn id="117" idx="6"/>
              <a:endCxn id="120" idx="1"/>
            </p:cNvCxnSpPr>
            <p:nvPr/>
          </p:nvCxnSpPr>
          <p:spPr>
            <a:xfrm>
              <a:off x="5302638" y="6002333"/>
              <a:ext cx="419513" cy="32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E93506E-87FF-403E-91B9-5736555530A3}"/>
                </a:ext>
              </a:extLst>
            </p:cNvPr>
            <p:cNvCxnSpPr>
              <a:cxnSpLocks/>
              <a:stCxn id="117" idx="6"/>
            </p:cNvCxnSpPr>
            <p:nvPr/>
          </p:nvCxnSpPr>
          <p:spPr>
            <a:xfrm flipV="1">
              <a:off x="5302638" y="5649613"/>
              <a:ext cx="1033000" cy="35272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19293F0-20B6-424F-B5E0-11D6B4375D68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6609958" y="5649612"/>
              <a:ext cx="1033000" cy="418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956B02-A875-4A24-A9E2-1C356FF2E821}"/>
                </a:ext>
              </a:extLst>
            </p:cNvPr>
            <p:cNvCxnSpPr>
              <a:cxnSpLocks/>
              <a:stCxn id="121" idx="0"/>
              <a:endCxn id="122" idx="2"/>
            </p:cNvCxnSpPr>
            <p:nvPr/>
          </p:nvCxnSpPr>
          <p:spPr>
            <a:xfrm flipV="1">
              <a:off x="7126458" y="6067649"/>
              <a:ext cx="516500" cy="22860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833BC12-F524-4DDA-982D-FA29330CC5AB}"/>
                </a:ext>
              </a:extLst>
            </p:cNvPr>
            <p:cNvCxnSpPr>
              <a:cxnSpLocks/>
              <a:stCxn id="122" idx="6"/>
              <a:endCxn id="123" idx="1"/>
            </p:cNvCxnSpPr>
            <p:nvPr/>
          </p:nvCxnSpPr>
          <p:spPr>
            <a:xfrm>
              <a:off x="7917278" y="6067649"/>
              <a:ext cx="419513" cy="2165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84FC26-344B-4523-A009-34AA54485013}"/>
              </a:ext>
            </a:extLst>
          </p:cNvPr>
          <p:cNvGrpSpPr/>
          <p:nvPr/>
        </p:nvGrpSpPr>
        <p:grpSpPr>
          <a:xfrm>
            <a:off x="3987822" y="1265281"/>
            <a:ext cx="2373229" cy="845966"/>
            <a:chOff x="7126687" y="362013"/>
            <a:chExt cx="4196280" cy="1422496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D7ACC41-9629-48D8-A958-F76354536D51}"/>
                </a:ext>
              </a:extLst>
            </p:cNvPr>
            <p:cNvSpPr/>
            <p:nvPr/>
          </p:nvSpPr>
          <p:spPr>
            <a:xfrm>
              <a:off x="10403880" y="151018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3EBE81F-1BEE-4111-831F-FBEC0F0F815F}"/>
                </a:ext>
              </a:extLst>
            </p:cNvPr>
            <p:cNvSpPr/>
            <p:nvPr/>
          </p:nvSpPr>
          <p:spPr>
            <a:xfrm>
              <a:off x="7780347" y="688587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20D7D52-451C-41C3-9E3E-043277E4B719}"/>
                </a:ext>
              </a:extLst>
            </p:cNvPr>
            <p:cNvSpPr/>
            <p:nvPr/>
          </p:nvSpPr>
          <p:spPr>
            <a:xfrm>
              <a:off x="9087667" y="362013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231EFEA-7A46-459E-9E51-35C8C2D8B4B7}"/>
                </a:ext>
              </a:extLst>
            </p:cNvPr>
            <p:cNvSpPr/>
            <p:nvPr/>
          </p:nvSpPr>
          <p:spPr>
            <a:xfrm>
              <a:off x="7126687" y="106741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0146631-A045-4117-9C65-7F2FACF859A8}"/>
                </a:ext>
              </a:extLst>
            </p:cNvPr>
            <p:cNvSpPr/>
            <p:nvPr/>
          </p:nvSpPr>
          <p:spPr>
            <a:xfrm>
              <a:off x="8434007" y="11066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013130D-179D-449F-AF9E-D8B932ACAE31}"/>
                </a:ext>
              </a:extLst>
            </p:cNvPr>
            <p:cNvSpPr/>
            <p:nvPr/>
          </p:nvSpPr>
          <p:spPr>
            <a:xfrm>
              <a:off x="9741327" y="111966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BBAC153-D68C-4EF8-B195-2832CC5C9D77}"/>
                </a:ext>
              </a:extLst>
            </p:cNvPr>
            <p:cNvSpPr/>
            <p:nvPr/>
          </p:nvSpPr>
          <p:spPr>
            <a:xfrm>
              <a:off x="10394987" y="753903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EFB7932-78EB-48E3-A3FE-61E2540C023C}"/>
                </a:ext>
              </a:extLst>
            </p:cNvPr>
            <p:cNvSpPr/>
            <p:nvPr/>
          </p:nvSpPr>
          <p:spPr>
            <a:xfrm>
              <a:off x="11048647" y="106740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072BE8B-3900-4EDD-A4EF-EF28AEDD4DCE}"/>
                </a:ext>
              </a:extLst>
            </p:cNvPr>
            <p:cNvCxnSpPr>
              <a:cxnSpLocks/>
              <a:stCxn id="147" idx="7"/>
              <a:endCxn id="154" idx="2"/>
            </p:cNvCxnSpPr>
            <p:nvPr/>
          </p:nvCxnSpPr>
          <p:spPr>
            <a:xfrm flipV="1">
              <a:off x="10638027" y="1204566"/>
              <a:ext cx="410620" cy="34579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0523215-ABAF-4078-BB1C-D7AB381A7121}"/>
                </a:ext>
              </a:extLst>
            </p:cNvPr>
            <p:cNvCxnSpPr>
              <a:cxnSpLocks/>
              <a:stCxn id="150" idx="7"/>
              <a:endCxn id="148" idx="3"/>
            </p:cNvCxnSpPr>
            <p:nvPr/>
          </p:nvCxnSpPr>
          <p:spPr>
            <a:xfrm flipV="1">
              <a:off x="7360834" y="922734"/>
              <a:ext cx="459686" cy="18485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FF6E32E-A70F-408B-9600-3A6C1887DB7A}"/>
                </a:ext>
              </a:extLst>
            </p:cNvPr>
            <p:cNvCxnSpPr>
              <a:cxnSpLocks/>
              <a:stCxn id="148" idx="6"/>
              <a:endCxn id="151" idx="1"/>
            </p:cNvCxnSpPr>
            <p:nvPr/>
          </p:nvCxnSpPr>
          <p:spPr>
            <a:xfrm>
              <a:off x="8054667" y="825747"/>
              <a:ext cx="419513" cy="32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A808B66-C0AF-4F9F-8BF9-7E4CAE51E0E0}"/>
                </a:ext>
              </a:extLst>
            </p:cNvPr>
            <p:cNvCxnSpPr>
              <a:cxnSpLocks/>
              <a:stCxn id="148" idx="6"/>
            </p:cNvCxnSpPr>
            <p:nvPr/>
          </p:nvCxnSpPr>
          <p:spPr>
            <a:xfrm flipV="1">
              <a:off x="8054667" y="473027"/>
              <a:ext cx="1033000" cy="35272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21F6076-4729-481D-AC1A-85D3CAF37A79}"/>
                </a:ext>
              </a:extLst>
            </p:cNvPr>
            <p:cNvCxnSpPr>
              <a:cxnSpLocks/>
              <a:endCxn id="153" idx="2"/>
            </p:cNvCxnSpPr>
            <p:nvPr/>
          </p:nvCxnSpPr>
          <p:spPr>
            <a:xfrm>
              <a:off x="9361987" y="473026"/>
              <a:ext cx="1033000" cy="418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1F6A579-16AD-4CC0-8E58-BCC8325A7885}"/>
                </a:ext>
              </a:extLst>
            </p:cNvPr>
            <p:cNvCxnSpPr>
              <a:cxnSpLocks/>
              <a:stCxn id="152" idx="0"/>
              <a:endCxn id="153" idx="2"/>
            </p:cNvCxnSpPr>
            <p:nvPr/>
          </p:nvCxnSpPr>
          <p:spPr>
            <a:xfrm flipV="1">
              <a:off x="9878487" y="891063"/>
              <a:ext cx="516500" cy="22860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581FE71-3664-4A14-A09D-ABD7D313CDEC}"/>
                </a:ext>
              </a:extLst>
            </p:cNvPr>
            <p:cNvCxnSpPr>
              <a:cxnSpLocks/>
              <a:stCxn id="153" idx="6"/>
              <a:endCxn id="154" idx="1"/>
            </p:cNvCxnSpPr>
            <p:nvPr/>
          </p:nvCxnSpPr>
          <p:spPr>
            <a:xfrm>
              <a:off x="10669307" y="891063"/>
              <a:ext cx="419513" cy="2165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5BCFA73-82F0-41CC-89B6-E22C6ADD7C2B}"/>
              </a:ext>
            </a:extLst>
          </p:cNvPr>
          <p:cNvSpPr txBox="1"/>
          <p:nvPr/>
        </p:nvSpPr>
        <p:spPr>
          <a:xfrm>
            <a:off x="4616932" y="2418101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Decoder</a:t>
            </a:r>
            <a:endParaRPr lang="zh-CN" altLang="en-US" sz="1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F1CEE1-7BF3-4389-86CF-58C71545CCB8}"/>
              </a:ext>
            </a:extLst>
          </p:cNvPr>
          <p:cNvSpPr txBox="1"/>
          <p:nvPr/>
        </p:nvSpPr>
        <p:spPr>
          <a:xfrm>
            <a:off x="4616931" y="3374165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Encoder</a:t>
            </a:r>
            <a:endParaRPr lang="zh-CN" altLang="en-US" sz="1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BDC454-EB0C-44F3-9B80-E32E7B765527}"/>
              </a:ext>
            </a:extLst>
          </p:cNvPr>
          <p:cNvGrpSpPr/>
          <p:nvPr/>
        </p:nvGrpSpPr>
        <p:grpSpPr>
          <a:xfrm>
            <a:off x="3744726" y="2148102"/>
            <a:ext cx="2683106" cy="1531978"/>
            <a:chOff x="4013249" y="2864136"/>
            <a:chExt cx="3577475" cy="2042637"/>
          </a:xfrm>
        </p:grpSpPr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BB93950C-009C-4819-BC38-6BC75C18F15B}"/>
                </a:ext>
              </a:extLst>
            </p:cNvPr>
            <p:cNvSpPr/>
            <p:nvPr/>
          </p:nvSpPr>
          <p:spPr>
            <a:xfrm>
              <a:off x="4013249" y="4098067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7161DAF4-3C5C-45C2-AE21-D98B95D74F5A}"/>
                </a:ext>
              </a:extLst>
            </p:cNvPr>
            <p:cNvSpPr/>
            <p:nvPr/>
          </p:nvSpPr>
          <p:spPr>
            <a:xfrm rot="10800000">
              <a:off x="4022452" y="2864136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6EEB618-1F90-47F3-9F0A-1148EAB9F7B2}"/>
                </a:ext>
              </a:extLst>
            </p:cNvPr>
            <p:cNvSpPr/>
            <p:nvPr/>
          </p:nvSpPr>
          <p:spPr>
            <a:xfrm>
              <a:off x="4527865" y="3682651"/>
              <a:ext cx="2557537" cy="4013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54673B9-2219-4C93-9AD1-59C01D19C7D4}"/>
              </a:ext>
            </a:extLst>
          </p:cNvPr>
          <p:cNvSpPr txBox="1"/>
          <p:nvPr/>
        </p:nvSpPr>
        <p:spPr>
          <a:xfrm>
            <a:off x="4502632" y="2303801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Decoder</a:t>
            </a:r>
            <a:endParaRPr lang="zh-CN" altLang="en-US" sz="18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EC9A07-37C2-4DF6-84A0-ED92FC294934}"/>
              </a:ext>
            </a:extLst>
          </p:cNvPr>
          <p:cNvSpPr txBox="1"/>
          <p:nvPr/>
        </p:nvSpPr>
        <p:spPr>
          <a:xfrm>
            <a:off x="4502631" y="3259865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Encoder</a:t>
            </a:r>
            <a:endParaRPr lang="zh-CN" altLang="en-US" sz="18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5275B0FC-6361-4057-A971-6C8B3CF57FFA}"/>
              </a:ext>
            </a:extLst>
          </p:cNvPr>
          <p:cNvSpPr/>
          <p:nvPr/>
        </p:nvSpPr>
        <p:spPr>
          <a:xfrm>
            <a:off x="4846323" y="3795779"/>
            <a:ext cx="460466" cy="2032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1292F202-74F1-401D-A00C-A813FBB72712}"/>
              </a:ext>
            </a:extLst>
          </p:cNvPr>
          <p:cNvSpPr/>
          <p:nvPr/>
        </p:nvSpPr>
        <p:spPr>
          <a:xfrm>
            <a:off x="4846323" y="1883380"/>
            <a:ext cx="460466" cy="2041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47978" y="2731499"/>
            <a:ext cx="109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Attention</a:t>
            </a:r>
            <a:endParaRPr 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129AC65-238F-4D92-BE37-5B1D474FF4A8}"/>
              </a:ext>
            </a:extLst>
          </p:cNvPr>
          <p:cNvSpPr/>
          <p:nvPr/>
        </p:nvSpPr>
        <p:spPr>
          <a:xfrm>
            <a:off x="6555055" y="1619250"/>
            <a:ext cx="460466" cy="287217"/>
          </a:xfrm>
          <a:prstGeom prst="lef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EFD4DD-522A-4B08-BB3F-69F5C0BD90E2}"/>
              </a:ext>
            </a:extLst>
          </p:cNvPr>
          <p:cNvSpPr txBox="1"/>
          <p:nvPr/>
        </p:nvSpPr>
        <p:spPr>
          <a:xfrm>
            <a:off x="7098541" y="1594843"/>
            <a:ext cx="1701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Sequence-to-Tree</a:t>
            </a:r>
            <a:endParaRPr lang="en-US" altLang="zh-CN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algn="ctr"/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NMT</a:t>
            </a:r>
            <a:endParaRPr lang="zh-CN" altLang="en-US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71F36378-6710-4A94-B9F1-B0D25AF4F5A1}"/>
              </a:ext>
            </a:extLst>
          </p:cNvPr>
          <p:cNvSpPr/>
          <p:nvPr/>
        </p:nvSpPr>
        <p:spPr>
          <a:xfrm>
            <a:off x="6555055" y="4030419"/>
            <a:ext cx="460466" cy="287217"/>
          </a:xfrm>
          <a:prstGeom prst="lef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BE4C66-5771-4A26-BA89-21CDA2184C4C}"/>
              </a:ext>
            </a:extLst>
          </p:cNvPr>
          <p:cNvSpPr txBox="1"/>
          <p:nvPr/>
        </p:nvSpPr>
        <p:spPr>
          <a:xfrm>
            <a:off x="7098541" y="3979646"/>
            <a:ext cx="1701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Tree-to-Sequence </a:t>
            </a:r>
          </a:p>
          <a:p>
            <a:pPr algn="ctr"/>
            <a:r>
              <a:rPr lang="en-US" altLang="zh-CN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NMT</a:t>
            </a:r>
            <a:endParaRPr lang="zh-CN" altLang="en-US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3DC5E-244D-4109-BEA5-9880E034C395}"/>
              </a:ext>
            </a:extLst>
          </p:cNvPr>
          <p:cNvSpPr/>
          <p:nvPr/>
        </p:nvSpPr>
        <p:spPr>
          <a:xfrm>
            <a:off x="620660" y="1392727"/>
            <a:ext cx="3672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语法作为先验知识</a:t>
            </a:r>
            <a:endParaRPr lang="en-US" altLang="zh-CN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对长距离的依赖关系建模</a:t>
            </a:r>
            <a:endParaRPr lang="en-US" altLang="zh-CN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产生更加符合语法的译文</a:t>
            </a:r>
            <a:endParaRPr lang="en-US" altLang="zh-CN" sz="1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基于树的神经机器翻译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1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0" grpId="0"/>
      <p:bldP spid="52" grpId="0" animBg="1"/>
      <p:bldP spid="5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215202" cy="30002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Sequence-to-dependency NMT 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zh-CN" altLang="en-US" dirty="0" smtClean="0"/>
              <a:t>目标语言依存句法结构</a:t>
            </a:r>
            <a:endParaRPr lang="en-US" altLang="zh-CN" dirty="0"/>
          </a:p>
          <a:p>
            <a:pPr lvl="1"/>
            <a:r>
              <a:rPr lang="zh-CN" altLang="en-US" dirty="0" smtClean="0"/>
              <a:t>有助于</a:t>
            </a:r>
            <a:r>
              <a:rPr lang="zh-CN" altLang="en-US" dirty="0"/>
              <a:t>生成语法正确的译文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我们是如何做翻译的？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理解源语言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构思翻译候选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在语法的约束下写出译文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24A63-BF50-429F-81B5-199D8211515B}"/>
              </a:ext>
            </a:extLst>
          </p:cNvPr>
          <p:cNvGrpSpPr/>
          <p:nvPr/>
        </p:nvGrpSpPr>
        <p:grpSpPr>
          <a:xfrm>
            <a:off x="5729306" y="3970476"/>
            <a:ext cx="2530743" cy="146153"/>
            <a:chOff x="3646971" y="5516829"/>
            <a:chExt cx="4849940" cy="2743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77653-8732-4B30-A9E5-468B6DD392CA}"/>
                </a:ext>
              </a:extLst>
            </p:cNvPr>
            <p:cNvSpPr/>
            <p:nvPr/>
          </p:nvSpPr>
          <p:spPr>
            <a:xfrm>
              <a:off x="36469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A14640-87E8-4DEB-822A-4499A8C64078}"/>
                </a:ext>
              </a:extLst>
            </p:cNvPr>
            <p:cNvSpPr/>
            <p:nvPr/>
          </p:nvSpPr>
          <p:spPr>
            <a:xfrm>
              <a:off x="49542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BEF55F-A8D4-47A0-810B-FC007F365B2D}"/>
                </a:ext>
              </a:extLst>
            </p:cNvPr>
            <p:cNvSpPr/>
            <p:nvPr/>
          </p:nvSpPr>
          <p:spPr>
            <a:xfrm>
              <a:off x="626161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2E4D11-4C7E-4463-8D58-1D18670BC2FC}"/>
                </a:ext>
              </a:extLst>
            </p:cNvPr>
            <p:cNvSpPr/>
            <p:nvPr/>
          </p:nvSpPr>
          <p:spPr>
            <a:xfrm>
              <a:off x="43006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2E08EC-64B6-4EF4-8597-EAEDAE665A80}"/>
                </a:ext>
              </a:extLst>
            </p:cNvPr>
            <p:cNvSpPr/>
            <p:nvPr/>
          </p:nvSpPr>
          <p:spPr>
            <a:xfrm>
              <a:off x="560795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4098EB-DA77-4AFF-9914-7D0342AFEA03}"/>
                </a:ext>
              </a:extLst>
            </p:cNvPr>
            <p:cNvSpPr/>
            <p:nvPr/>
          </p:nvSpPr>
          <p:spPr>
            <a:xfrm>
              <a:off x="691527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225D7D-3EC7-46A1-B01E-F8E977303399}"/>
                </a:ext>
              </a:extLst>
            </p:cNvPr>
            <p:cNvSpPr/>
            <p:nvPr/>
          </p:nvSpPr>
          <p:spPr>
            <a:xfrm>
              <a:off x="756893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541F19-2703-4B2D-B8F7-891C26CA8FC6}"/>
                </a:ext>
              </a:extLst>
            </p:cNvPr>
            <p:cNvSpPr/>
            <p:nvPr/>
          </p:nvSpPr>
          <p:spPr>
            <a:xfrm>
              <a:off x="8222591" y="551682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45C2C-B77E-456E-869A-2BD388A93F43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39212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DBA7AA-8A00-4264-8EF2-6192D30CE14C}"/>
                </a:ext>
              </a:extLst>
            </p:cNvPr>
            <p:cNvCxnSpPr/>
            <p:nvPr/>
          </p:nvCxnSpPr>
          <p:spPr>
            <a:xfrm>
              <a:off x="45749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654F9A-BE02-41F1-8A86-2E2A908B4107}"/>
                </a:ext>
              </a:extLst>
            </p:cNvPr>
            <p:cNvCxnSpPr/>
            <p:nvPr/>
          </p:nvCxnSpPr>
          <p:spPr>
            <a:xfrm>
              <a:off x="522861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29DBE0-03FA-4C4F-ADCE-9E257E04FC6B}"/>
                </a:ext>
              </a:extLst>
            </p:cNvPr>
            <p:cNvCxnSpPr/>
            <p:nvPr/>
          </p:nvCxnSpPr>
          <p:spPr>
            <a:xfrm>
              <a:off x="588227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602FABD-05B5-4A2F-A740-B50370CC2125}"/>
                </a:ext>
              </a:extLst>
            </p:cNvPr>
            <p:cNvCxnSpPr/>
            <p:nvPr/>
          </p:nvCxnSpPr>
          <p:spPr>
            <a:xfrm>
              <a:off x="653593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CDF3E83-8056-473A-927F-ACA93DD26167}"/>
                </a:ext>
              </a:extLst>
            </p:cNvPr>
            <p:cNvCxnSpPr/>
            <p:nvPr/>
          </p:nvCxnSpPr>
          <p:spPr>
            <a:xfrm>
              <a:off x="718959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4754C5-6B35-4D15-83D6-26E3F3CEA9F6}"/>
                </a:ext>
              </a:extLst>
            </p:cNvPr>
            <p:cNvCxnSpPr/>
            <p:nvPr/>
          </p:nvCxnSpPr>
          <p:spPr>
            <a:xfrm>
              <a:off x="7843251" y="5627842"/>
              <a:ext cx="3793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BA756-6D50-4DB3-972D-B6FAFDB54C6C}"/>
              </a:ext>
            </a:extLst>
          </p:cNvPr>
          <p:cNvGrpSpPr/>
          <p:nvPr/>
        </p:nvGrpSpPr>
        <p:grpSpPr>
          <a:xfrm>
            <a:off x="5886821" y="1121059"/>
            <a:ext cx="2373229" cy="845966"/>
            <a:chOff x="7126687" y="362013"/>
            <a:chExt cx="4196280" cy="14224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47635D-CFCB-49A6-BB03-A4A871AB0637}"/>
                </a:ext>
              </a:extLst>
            </p:cNvPr>
            <p:cNvSpPr/>
            <p:nvPr/>
          </p:nvSpPr>
          <p:spPr>
            <a:xfrm>
              <a:off x="10403880" y="1510189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D32E11-F300-4185-A0B3-14A5236DD5A8}"/>
                </a:ext>
              </a:extLst>
            </p:cNvPr>
            <p:cNvSpPr/>
            <p:nvPr/>
          </p:nvSpPr>
          <p:spPr>
            <a:xfrm>
              <a:off x="7780347" y="688587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581C2B-CBCC-4F22-80BE-153FEA155F19}"/>
                </a:ext>
              </a:extLst>
            </p:cNvPr>
            <p:cNvSpPr/>
            <p:nvPr/>
          </p:nvSpPr>
          <p:spPr>
            <a:xfrm>
              <a:off x="9087667" y="362013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104858-C057-4707-825A-F5961F4F980A}"/>
                </a:ext>
              </a:extLst>
            </p:cNvPr>
            <p:cNvSpPr/>
            <p:nvPr/>
          </p:nvSpPr>
          <p:spPr>
            <a:xfrm>
              <a:off x="7126687" y="106741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716FAE-B195-4734-A8B8-FD3A0F1B568D}"/>
                </a:ext>
              </a:extLst>
            </p:cNvPr>
            <p:cNvSpPr/>
            <p:nvPr/>
          </p:nvSpPr>
          <p:spPr>
            <a:xfrm>
              <a:off x="8434007" y="11066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6021C6-9F3C-411F-ACE8-2EB1D2FCE88C}"/>
                </a:ext>
              </a:extLst>
            </p:cNvPr>
            <p:cNvSpPr/>
            <p:nvPr/>
          </p:nvSpPr>
          <p:spPr>
            <a:xfrm>
              <a:off x="9741327" y="1119665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50FD9F-D132-4836-ACC1-21B236F58CAA}"/>
                </a:ext>
              </a:extLst>
            </p:cNvPr>
            <p:cNvSpPr/>
            <p:nvPr/>
          </p:nvSpPr>
          <p:spPr>
            <a:xfrm>
              <a:off x="10394987" y="753903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FBA0D86-DE76-4D19-B404-95E81D9AD58B}"/>
                </a:ext>
              </a:extLst>
            </p:cNvPr>
            <p:cNvSpPr/>
            <p:nvPr/>
          </p:nvSpPr>
          <p:spPr>
            <a:xfrm>
              <a:off x="11048647" y="1067406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D13A68-4F13-4D12-A477-E108C1527B7A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10638027" y="1204566"/>
              <a:ext cx="410620" cy="34579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7DFDAF-AF49-460B-93C4-8D9B8474A3A9}"/>
                </a:ext>
              </a:extLst>
            </p:cNvPr>
            <p:cNvCxnSpPr>
              <a:cxnSpLocks/>
              <a:stCxn id="24" idx="7"/>
              <a:endCxn id="22" idx="3"/>
            </p:cNvCxnSpPr>
            <p:nvPr/>
          </p:nvCxnSpPr>
          <p:spPr>
            <a:xfrm flipV="1">
              <a:off x="7360834" y="922734"/>
              <a:ext cx="459686" cy="184855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45CC79-B8D8-4C41-A951-378C15E0E8F4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>
              <a:off x="8054667" y="825747"/>
              <a:ext cx="419513" cy="32102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940E8C-4BBC-499A-A6BC-2337E26BA0CE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8054667" y="473027"/>
              <a:ext cx="1033000" cy="35272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EEC46C7-018B-4DC9-B617-1EC72EAD6707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9361987" y="473026"/>
              <a:ext cx="1033000" cy="4180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94ACB0-3356-4415-A7A0-61E4D7903A3D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9878487" y="891063"/>
              <a:ext cx="516500" cy="22860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55171F-6661-4D4C-BBC7-E3BEDBB6056D}"/>
                </a:ext>
              </a:extLst>
            </p:cNvPr>
            <p:cNvCxnSpPr>
              <a:cxnSpLocks/>
              <a:stCxn id="27" idx="6"/>
              <a:endCxn id="28" idx="1"/>
            </p:cNvCxnSpPr>
            <p:nvPr/>
          </p:nvCxnSpPr>
          <p:spPr>
            <a:xfrm>
              <a:off x="10669307" y="891063"/>
              <a:ext cx="419513" cy="2165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5463F8-D687-4721-911D-4C917CEB7E07}"/>
              </a:ext>
            </a:extLst>
          </p:cNvPr>
          <p:cNvGrpSpPr/>
          <p:nvPr/>
        </p:nvGrpSpPr>
        <p:grpSpPr>
          <a:xfrm>
            <a:off x="5643725" y="2003880"/>
            <a:ext cx="2683106" cy="1525254"/>
            <a:chOff x="4013249" y="2864136"/>
            <a:chExt cx="3577475" cy="2033672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2EB6A3EA-A830-417B-AB88-223D3334B1B6}"/>
                </a:ext>
              </a:extLst>
            </p:cNvPr>
            <p:cNvSpPr/>
            <p:nvPr/>
          </p:nvSpPr>
          <p:spPr>
            <a:xfrm>
              <a:off x="4013249" y="4089102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3B1E943-EAD1-4071-9797-024235938DD0}"/>
                </a:ext>
              </a:extLst>
            </p:cNvPr>
            <p:cNvSpPr/>
            <p:nvPr/>
          </p:nvSpPr>
          <p:spPr>
            <a:xfrm rot="10800000">
              <a:off x="4022452" y="2864136"/>
              <a:ext cx="3568272" cy="808706"/>
            </a:xfrm>
            <a:prstGeom prst="trapezoid">
              <a:avLst>
                <a:gd name="adj" fmla="val 638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26E25B-EF38-4256-B544-0B3B675F602A}"/>
                </a:ext>
              </a:extLst>
            </p:cNvPr>
            <p:cNvSpPr/>
            <p:nvPr/>
          </p:nvSpPr>
          <p:spPr>
            <a:xfrm>
              <a:off x="4527865" y="3682651"/>
              <a:ext cx="2557537" cy="4013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FE5584E-15F3-4840-966E-8828B6DB76FB}"/>
              </a:ext>
            </a:extLst>
          </p:cNvPr>
          <p:cNvSpPr txBox="1"/>
          <p:nvPr/>
        </p:nvSpPr>
        <p:spPr>
          <a:xfrm>
            <a:off x="6401631" y="2159579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Decoder</a:t>
            </a:r>
            <a:endParaRPr lang="zh-CN" altLang="en-US" sz="1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77DF50-7C5C-4059-8EA3-01E2B85B7CB4}"/>
              </a:ext>
            </a:extLst>
          </p:cNvPr>
          <p:cNvSpPr txBox="1"/>
          <p:nvPr/>
        </p:nvSpPr>
        <p:spPr>
          <a:xfrm>
            <a:off x="6401630" y="3115643"/>
            <a:ext cx="1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Encoder</a:t>
            </a:r>
            <a:endParaRPr lang="zh-CN" altLang="en-US" sz="18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Arrow: Up 87">
            <a:extLst>
              <a:ext uri="{FF2B5EF4-FFF2-40B4-BE49-F238E27FC236}">
                <a16:creationId xmlns:a16="http://schemas.microsoft.com/office/drawing/2014/main" id="{A8F4E639-7DBC-4CA6-9EC4-39AFA2598995}"/>
              </a:ext>
            </a:extLst>
          </p:cNvPr>
          <p:cNvSpPr/>
          <p:nvPr/>
        </p:nvSpPr>
        <p:spPr>
          <a:xfrm>
            <a:off x="6745322" y="3651557"/>
            <a:ext cx="460466" cy="2032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Arrow: Up 88">
            <a:extLst>
              <a:ext uri="{FF2B5EF4-FFF2-40B4-BE49-F238E27FC236}">
                <a16:creationId xmlns:a16="http://schemas.microsoft.com/office/drawing/2014/main" id="{2832673F-7438-4CF8-9951-7C47E5ECD700}"/>
              </a:ext>
            </a:extLst>
          </p:cNvPr>
          <p:cNvSpPr/>
          <p:nvPr/>
        </p:nvSpPr>
        <p:spPr>
          <a:xfrm>
            <a:off x="6745322" y="1739158"/>
            <a:ext cx="460466" cy="2041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EF0AB7-F8B7-4C7A-94C5-6255A4BCB670}"/>
              </a:ext>
            </a:extLst>
          </p:cNvPr>
          <p:cNvSpPr/>
          <p:nvPr/>
        </p:nvSpPr>
        <p:spPr>
          <a:xfrm>
            <a:off x="6457115" y="2592985"/>
            <a:ext cx="109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Attention</a:t>
            </a:r>
            <a:endParaRPr 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序列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依存神经机器翻译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925D-41BD-4D66-A075-95A0C6171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028859"/>
            <a:ext cx="7886700" cy="3263504"/>
          </a:xfrm>
        </p:spPr>
        <p:txBody>
          <a:bodyPr/>
          <a:lstStyle/>
          <a:p>
            <a:r>
              <a:rPr lang="zh-CN" altLang="en-US" dirty="0"/>
              <a:t>词与词之间的依赖关系</a:t>
            </a:r>
            <a:endParaRPr lang="en-US" altLang="zh-CN" dirty="0"/>
          </a:p>
          <a:p>
            <a:pPr lvl="1"/>
            <a:r>
              <a:rPr lang="zh-CN" altLang="en-US" sz="1350" dirty="0"/>
              <a:t>主谓关系</a:t>
            </a:r>
            <a:endParaRPr lang="en-US" altLang="zh-CN" sz="1350" dirty="0"/>
          </a:p>
          <a:p>
            <a:pPr lvl="1"/>
            <a:r>
              <a:rPr lang="zh-CN" altLang="en-US" sz="1350" dirty="0"/>
              <a:t>动宾关系</a:t>
            </a:r>
            <a:endParaRPr lang="en-US" altLang="zh-CN" sz="1350" dirty="0"/>
          </a:p>
          <a:p>
            <a:pPr lvl="1"/>
            <a:r>
              <a:rPr lang="en-US" altLang="zh-CN" sz="1350" dirty="0"/>
              <a:t>…</a:t>
            </a:r>
          </a:p>
          <a:p>
            <a:r>
              <a:rPr lang="zh-CN" altLang="en-US" dirty="0"/>
              <a:t>核心词和依存词描述</a:t>
            </a:r>
            <a:endParaRPr lang="en-US" altLang="zh-CN" dirty="0"/>
          </a:p>
          <a:p>
            <a:r>
              <a:rPr lang="zh-CN" altLang="en-US" dirty="0"/>
              <a:t>建模方法</a:t>
            </a:r>
            <a:endParaRPr lang="en-US" altLang="zh-CN" dirty="0"/>
          </a:p>
          <a:p>
            <a:pPr lvl="1"/>
            <a:r>
              <a:rPr lang="zh-CN" altLang="en-US" sz="1350" dirty="0"/>
              <a:t>基于图结构的算法</a:t>
            </a:r>
            <a:endParaRPr lang="en-US" altLang="zh-CN" sz="1350" dirty="0"/>
          </a:p>
          <a:p>
            <a:pPr lvl="1"/>
            <a:r>
              <a:rPr lang="zh-CN" altLang="en-US" sz="1350" dirty="0"/>
              <a:t>基于移进规约操作的算法</a:t>
            </a:r>
            <a:endParaRPr lang="en-US" altLang="zh-CN" sz="1350" dirty="0"/>
          </a:p>
          <a:p>
            <a:pPr lvl="2"/>
            <a:r>
              <a:rPr lang="en-US" altLang="zh-CN" sz="1050" dirty="0"/>
              <a:t>Shift</a:t>
            </a:r>
            <a:r>
              <a:rPr lang="zh-CN" altLang="en-US" sz="1050" dirty="0"/>
              <a:t>、</a:t>
            </a:r>
            <a:r>
              <a:rPr lang="en-US" altLang="zh-CN" sz="1050" dirty="0"/>
              <a:t>Reduce</a:t>
            </a:r>
            <a:r>
              <a:rPr lang="zh-CN" altLang="en-US" sz="1050" dirty="0"/>
              <a:t>等操作</a:t>
            </a:r>
            <a:endParaRPr lang="en-US" altLang="zh-CN" sz="1050" dirty="0"/>
          </a:p>
          <a:p>
            <a:pPr lvl="2"/>
            <a:r>
              <a:rPr lang="en-US" altLang="zh-CN" sz="1050" dirty="0"/>
              <a:t>Stack</a:t>
            </a:r>
            <a:r>
              <a:rPr lang="zh-CN" altLang="en-US" sz="1050" dirty="0"/>
              <a:t>、</a:t>
            </a:r>
            <a:r>
              <a:rPr lang="en-US" altLang="zh-CN" sz="1050" dirty="0"/>
              <a:t>Buffer</a:t>
            </a:r>
            <a:r>
              <a:rPr lang="zh-CN" altLang="en-US" sz="1050" dirty="0"/>
              <a:t>等结构</a:t>
            </a:r>
            <a:endParaRPr lang="en-US" sz="10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4D20-F555-41BE-A35E-3E831944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7D32E3-4D3A-48EB-B388-BED26CE55B9F}" type="datetime1">
              <a:rPr lang="zh-CN" altLang="en-US" smtClean="0"/>
              <a:pPr>
                <a:defRPr/>
              </a:pPr>
              <a:t>2019/7/5</a:t>
            </a:fld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836C1-B746-47A1-9E6C-65578D1093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1026" name="Picture 2" descr="https://img-blog.csdn.net/20160620142004189">
            <a:extLst>
              <a:ext uri="{FF2B5EF4-FFF2-40B4-BE49-F238E27FC236}">
                <a16:creationId xmlns:a16="http://schemas.microsoft.com/office/drawing/2014/main" id="{68202DBE-1C82-4AAF-BB33-E813A718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467" y="2443646"/>
            <a:ext cx="3353556" cy="12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什么是依存句法结构？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112F9-055E-461B-8CB2-16DA6D95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4" y="1557626"/>
            <a:ext cx="1978896" cy="280020"/>
          </a:xfrm>
        </p:spPr>
        <p:txBody>
          <a:bodyPr>
            <a:normAutofit/>
          </a:bodyPr>
          <a:lstStyle/>
          <a:p>
            <a:r>
              <a:rPr lang="zh-CN" altLang="en-US" sz="1350" dirty="0" smtClean="0"/>
              <a:t>句子</a:t>
            </a:r>
            <a:r>
              <a:rPr lang="en-US" altLang="zh-CN" sz="1350" dirty="0" smtClean="0"/>
              <a:t>:</a:t>
            </a:r>
            <a:endParaRPr lang="en-US" altLang="zh-CN" sz="135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2D89B7-B635-4298-AB34-5B036227CC0F}"/>
              </a:ext>
            </a:extLst>
          </p:cNvPr>
          <p:cNvSpPr txBox="1">
            <a:spLocks/>
          </p:cNvSpPr>
          <p:nvPr/>
        </p:nvSpPr>
        <p:spPr>
          <a:xfrm>
            <a:off x="788670" y="4257107"/>
            <a:ext cx="8239775" cy="275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(Today),</a:t>
            </a:r>
            <a:r>
              <a:rPr lang="zh-CN" altLang="en-US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(I),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RA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10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I_saw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RA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10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Today_saw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(saw),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(the),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RA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10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the_boy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(boy),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LA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105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saw_boy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(.),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LA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(saw_.), </a:t>
            </a:r>
            <a:r>
              <a:rPr lang="en-US" altLang="zh-CN" sz="1050" b="1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Reduce</a:t>
            </a:r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(saw) </a:t>
            </a:r>
            <a:endParaRPr lang="zh-CN" altLang="en-US" sz="105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27073-78AD-4A4A-8CF9-D9085BAF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20" y="1811067"/>
            <a:ext cx="2750344" cy="1656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5A3AB2C-3C06-4C31-849B-EF4A996F9540}"/>
              </a:ext>
            </a:extLst>
          </p:cNvPr>
          <p:cNvSpPr/>
          <p:nvPr/>
        </p:nvSpPr>
        <p:spPr>
          <a:xfrm>
            <a:off x="3112478" y="1831812"/>
            <a:ext cx="890730" cy="184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23BF02CB-8CA9-4BF0-843E-762712A7D6F4}"/>
              </a:ext>
            </a:extLst>
          </p:cNvPr>
          <p:cNvSpPr/>
          <p:nvPr/>
        </p:nvSpPr>
        <p:spPr>
          <a:xfrm>
            <a:off x="5433791" y="3491059"/>
            <a:ext cx="215900" cy="7198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7E958-B6B8-4422-A48F-F632F154EC2A}"/>
              </a:ext>
            </a:extLst>
          </p:cNvPr>
          <p:cNvSpPr txBox="1"/>
          <p:nvPr/>
        </p:nvSpPr>
        <p:spPr>
          <a:xfrm>
            <a:off x="5669298" y="3700964"/>
            <a:ext cx="9829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一一对应</a:t>
            </a:r>
            <a:endParaRPr lang="zh-CN" altLang="en-US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468D19-90FC-4B4C-93A6-AEB6998C2E17}"/>
              </a:ext>
            </a:extLst>
          </p:cNvPr>
          <p:cNvSpPr/>
          <p:nvPr/>
        </p:nvSpPr>
        <p:spPr>
          <a:xfrm>
            <a:off x="5001573" y="1527652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依存句法结构</a:t>
            </a:r>
            <a:endParaRPr lang="en-US" altLang="zh-CN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3BA62-7587-47B6-9715-8B7D531F92E8}"/>
              </a:ext>
            </a:extLst>
          </p:cNvPr>
          <p:cNvSpPr/>
          <p:nvPr/>
        </p:nvSpPr>
        <p:spPr>
          <a:xfrm>
            <a:off x="525184" y="3941192"/>
            <a:ext cx="16533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sequence: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46738-CDF6-436C-A9AE-7D47B81D4DBD}"/>
              </a:ext>
            </a:extLst>
          </p:cNvPr>
          <p:cNvSpPr/>
          <p:nvPr/>
        </p:nvSpPr>
        <p:spPr>
          <a:xfrm>
            <a:off x="967105" y="1822488"/>
            <a:ext cx="1828851" cy="207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Today I saw the boy .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F53572-F5B9-4B6A-8CBC-8E022EE7AB0F}"/>
              </a:ext>
            </a:extLst>
          </p:cNvPr>
          <p:cNvSpPr txBox="1"/>
          <p:nvPr/>
        </p:nvSpPr>
        <p:spPr>
          <a:xfrm>
            <a:off x="3222874" y="1613398"/>
            <a:ext cx="780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Parser</a:t>
            </a:r>
            <a:endParaRPr lang="zh-CN" altLang="en-US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基于移进规约操作的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依存结构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D037E958-B6B8-4422-A48F-F632F154EC2A}"/>
              </a:ext>
            </a:extLst>
          </p:cNvPr>
          <p:cNvSpPr txBox="1"/>
          <p:nvPr/>
        </p:nvSpPr>
        <p:spPr>
          <a:xfrm>
            <a:off x="909870" y="2392718"/>
            <a:ext cx="27350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三种操作</a:t>
            </a:r>
            <a:endParaRPr lang="en-US" altLang="zh-CN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Shift</a:t>
            </a:r>
            <a:endParaRPr lang="en-US" altLang="zh-CN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Right reduce(RA)</a:t>
            </a: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Left reduce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(LR)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长度为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的句子需要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2n</a:t>
            </a:r>
            <a:r>
              <a:rPr lang="zh-CN" altLang="en-US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个操作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4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17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如何做到一边翻译一边检查语法？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08394" y="987254"/>
                <a:ext cx="7886700" cy="3263504"/>
              </a:xfrm>
            </p:spPr>
            <p:txBody>
              <a:bodyPr/>
              <a:lstStyle/>
              <a:p>
                <a:r>
                  <a:rPr lang="zh-CN" altLang="en-US" dirty="0" smtClean="0"/>
                  <a:t>定义</a:t>
                </a:r>
                <a:r>
                  <a:rPr lang="en-US" altLang="zh-CN" dirty="0" smtClean="0"/>
                  <a:t>:</a:t>
                </a:r>
              </a:p>
              <a:p>
                <a:pPr lvl="1"/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为源语言：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为目标语言：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为目标语言的句法结构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为生成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所需要的依存操作序列</a:t>
                </a:r>
                <a:endParaRPr lang="en-US" altLang="zh-CN" dirty="0" smtClean="0"/>
              </a:p>
              <a:p>
                <a:r>
                  <a:rPr lang="en-US" altLang="zh-CN" dirty="0" smtClean="0"/>
                  <a:t>NMT</a:t>
                </a:r>
                <a:r>
                  <a:rPr lang="zh-CN" altLang="en-US" dirty="0" smtClean="0"/>
                  <a:t>的序列化建模</a:t>
                </a:r>
                <a:endParaRPr lang="en-US" altLang="zh-CN" b="1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引入语法知识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94" y="987254"/>
                <a:ext cx="7886700" cy="3263504"/>
              </a:xfrm>
              <a:blipFill>
                <a:blip r:embed="rId4"/>
                <a:stretch>
                  <a:fillRect l="-773" t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66210" y="2899554"/>
                <a:ext cx="3716658" cy="698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1800" dirty="0"/>
                            <m:t> 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1800" dirty="0"/>
                            <m:t> …, 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 smtClean="0"/>
                  <a:t> </a:t>
                </a:r>
                <a:endParaRPr lang="zh-CN" altLang="en-US" sz="1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0" y="2899554"/>
                <a:ext cx="3716658" cy="698396"/>
              </a:xfrm>
              <a:prstGeom prst="rect">
                <a:avLst/>
              </a:prstGeom>
              <a:blipFill>
                <a:blip r:embed="rId5"/>
                <a:stretch>
                  <a:fillRect t="-21053" b="-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72768" y="4134527"/>
                <a:ext cx="2129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 smtClean="0"/>
                  <a:t>-&gt;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68" y="4134527"/>
                <a:ext cx="2129814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4094369" y="4133934"/>
                <a:ext cx="1185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69" y="4133934"/>
                <a:ext cx="11850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7" idx="3"/>
            <a:endCxn id="12" idx="1"/>
          </p:cNvCxnSpPr>
          <p:nvPr/>
        </p:nvCxnSpPr>
        <p:spPr>
          <a:xfrm flipV="1">
            <a:off x="3202582" y="4318600"/>
            <a:ext cx="891787" cy="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53975" y="4027820"/>
            <a:ext cx="788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序列化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1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如何做到一边翻译一边检查语法？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94" y="987254"/>
            <a:ext cx="7886700" cy="3263504"/>
          </a:xfrm>
        </p:spPr>
        <p:txBody>
          <a:bodyPr/>
          <a:lstStyle/>
          <a:p>
            <a:r>
              <a:rPr lang="zh-CN" altLang="en-US" dirty="0" smtClean="0"/>
              <a:t>引入语法知识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Y</a:t>
            </a:r>
            <a:r>
              <a:rPr lang="zh-CN" altLang="en-US" dirty="0" smtClean="0"/>
              <a:t>长度不同问题</a:t>
            </a:r>
            <a:r>
              <a:rPr lang="en-US" altLang="zh-CN" dirty="0" smtClean="0"/>
              <a:t>l=2n</a:t>
            </a:r>
          </a:p>
          <a:p>
            <a:pPr lvl="1"/>
            <a:r>
              <a:rPr lang="zh-CN" altLang="en-US" dirty="0" smtClean="0"/>
              <a:t>交错解码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666210" y="2899554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82268" y="1512010"/>
                <a:ext cx="2129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 smtClean="0"/>
                  <a:t>-&gt;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68" y="1512010"/>
                <a:ext cx="212981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903869" y="1511417"/>
                <a:ext cx="1185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869" y="1511417"/>
                <a:ext cx="11850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7" idx="3"/>
            <a:endCxn id="12" idx="1"/>
          </p:cNvCxnSpPr>
          <p:nvPr/>
        </p:nvCxnSpPr>
        <p:spPr>
          <a:xfrm flipV="1">
            <a:off x="3012082" y="1696083"/>
            <a:ext cx="891787" cy="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63475" y="1405303"/>
            <a:ext cx="788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序列化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" y="1868485"/>
            <a:ext cx="3655060" cy="72720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430780" y="2552700"/>
            <a:ext cx="490220" cy="50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705860" y="2540685"/>
            <a:ext cx="571500" cy="4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004124" y="3043516"/>
            <a:ext cx="8533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decoder1</a:t>
            </a:r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3991610" y="2997796"/>
            <a:ext cx="8533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decoder2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5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翻译与巴别塔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725" y="1207353"/>
            <a:ext cx="3235581" cy="32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61" y="1276883"/>
            <a:ext cx="5220700" cy="266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如何做到一边翻译一边检查语法？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90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如何做到一边翻译一边检查语法？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608394" y="987254"/>
            <a:ext cx="7886700" cy="3263504"/>
          </a:xfrm>
        </p:spPr>
        <p:txBody>
          <a:bodyPr/>
          <a:lstStyle/>
          <a:p>
            <a:r>
              <a:rPr lang="zh-CN" altLang="en-US" dirty="0" smtClean="0"/>
              <a:t>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具有相同的序列长度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句法翻译同时建模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62" y="1056005"/>
            <a:ext cx="1569049" cy="24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39" y="1736085"/>
            <a:ext cx="2280921" cy="687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93" y="2621589"/>
            <a:ext cx="551180" cy="196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473" y="2542376"/>
            <a:ext cx="1300638" cy="3171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939" y="3462529"/>
            <a:ext cx="2975487" cy="1036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790" y="4497795"/>
            <a:ext cx="3371150" cy="325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71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 dirty="0"/>
              <a:t>Sequence-to-</a:t>
            </a:r>
            <a:r>
              <a:rPr lang="en-US" altLang="zh-CN" dirty="0" err="1"/>
              <a:t>depenency</a:t>
            </a:r>
            <a:r>
              <a:rPr lang="en-US" altLang="zh-CN" dirty="0"/>
              <a:t> NMT (SD-NMT)</a:t>
            </a:r>
            <a:endParaRPr lang="en-US" dirty="0"/>
          </a:p>
        </p:txBody>
      </p:sp>
      <p:sp>
        <p:nvSpPr>
          <p:cNvPr id="195" name="Trapezoid 194">
            <a:extLst>
              <a:ext uri="{FF2B5EF4-FFF2-40B4-BE49-F238E27FC236}">
                <a16:creationId xmlns:a16="http://schemas.microsoft.com/office/drawing/2014/main" id="{33E64FF1-7DCF-4482-B918-379661834FDD}"/>
              </a:ext>
            </a:extLst>
          </p:cNvPr>
          <p:cNvSpPr/>
          <p:nvPr/>
        </p:nvSpPr>
        <p:spPr>
          <a:xfrm rot="10800000">
            <a:off x="2216426" y="1361351"/>
            <a:ext cx="6728791" cy="2237006"/>
          </a:xfrm>
          <a:prstGeom prst="trapezoid">
            <a:avLst>
              <a:gd name="adj" fmla="val 5054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2203BE8-F37F-4AEB-94A3-464458078AF2}"/>
              </a:ext>
            </a:extLst>
          </p:cNvPr>
          <p:cNvGrpSpPr/>
          <p:nvPr/>
        </p:nvGrpSpPr>
        <p:grpSpPr>
          <a:xfrm>
            <a:off x="946646" y="2431812"/>
            <a:ext cx="1716999" cy="382999"/>
            <a:chOff x="161582" y="3229054"/>
            <a:chExt cx="2289332" cy="510665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DB6B466A-1780-432D-9C6F-D8B46039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582" y="3233183"/>
              <a:ext cx="822764" cy="506536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202498AE-6857-4E0B-8B8F-E110CD2A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68" y="3229054"/>
              <a:ext cx="1595446" cy="33706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404AD0E-AC27-4966-A18B-7B564AFDB6A0}"/>
              </a:ext>
            </a:extLst>
          </p:cNvPr>
          <p:cNvGrpSpPr/>
          <p:nvPr/>
        </p:nvGrpSpPr>
        <p:grpSpPr>
          <a:xfrm>
            <a:off x="2635615" y="1319053"/>
            <a:ext cx="5879735" cy="3459065"/>
            <a:chOff x="2162450" y="1758737"/>
            <a:chExt cx="7839646" cy="4612086"/>
          </a:xfrm>
        </p:grpSpPr>
        <p:sp>
          <p:nvSpPr>
            <p:cNvPr id="200" name="Trapezoid 199">
              <a:extLst>
                <a:ext uri="{FF2B5EF4-FFF2-40B4-BE49-F238E27FC236}">
                  <a16:creationId xmlns:a16="http://schemas.microsoft.com/office/drawing/2014/main" id="{538DAAE9-CD3D-4CAD-8557-3B877F3AD0AB}"/>
                </a:ext>
              </a:extLst>
            </p:cNvPr>
            <p:cNvSpPr/>
            <p:nvPr/>
          </p:nvSpPr>
          <p:spPr>
            <a:xfrm>
              <a:off x="2162450" y="4779253"/>
              <a:ext cx="7839646" cy="1591570"/>
            </a:xfrm>
            <a:prstGeom prst="trapezoid">
              <a:avLst>
                <a:gd name="adj" fmla="val 5887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 flipV="1">
              <a:off x="8733505" y="3633770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8199265" y="3025167"/>
              <a:ext cx="156433" cy="14928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flipV="1">
              <a:off x="8733505" y="2489109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61748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168328" y="4822786"/>
              <a:ext cx="1031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Attention</a:t>
              </a: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28924" y="2859112"/>
              <a:ext cx="307121" cy="159115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589902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148661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535877" y="2879315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7093203" y="3146555"/>
                  <a:ext cx="70104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partial</m:t>
                        </m:r>
                        <m: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203" y="3146555"/>
                  <a:ext cx="701047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8140" r="-3488" b="-380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Rectangle 210"/>
            <p:cNvSpPr/>
            <p:nvPr/>
          </p:nvSpPr>
          <p:spPr>
            <a:xfrm>
              <a:off x="4570888" y="2920509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80329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13" name="Straight Arrow Connector 212"/>
            <p:cNvCxnSpPr>
              <a:stCxn id="212" idx="3"/>
              <a:endCxn id="233" idx="1"/>
            </p:cNvCxnSpPr>
            <p:nvPr/>
          </p:nvCxnSpPr>
          <p:spPr>
            <a:xfrm>
              <a:off x="5416419" y="3100923"/>
              <a:ext cx="37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4570888" y="4065014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185578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16" name="Straight Arrow Connector 215"/>
            <p:cNvCxnSpPr>
              <a:stCxn id="214" idx="3"/>
              <a:endCxn id="215" idx="1"/>
            </p:cNvCxnSpPr>
            <p:nvPr/>
          </p:nvCxnSpPr>
          <p:spPr>
            <a:xfrm flipV="1">
              <a:off x="4804444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4687666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blipFill>
                  <a:blip r:embed="rId6"/>
                  <a:stretch>
                    <a:fillRect l="-1130" t="-21429" r="-113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Rectangle 218"/>
            <p:cNvSpPr/>
            <p:nvPr/>
          </p:nvSpPr>
          <p:spPr>
            <a:xfrm>
              <a:off x="6623110" y="4058036"/>
              <a:ext cx="24570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623110" y="2925278"/>
              <a:ext cx="246392" cy="35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 flipV="1">
              <a:off x="6740287" y="2786665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/>
            <p:cNvSpPr/>
            <p:nvPr/>
          </p:nvSpPr>
          <p:spPr>
            <a:xfrm>
              <a:off x="8754551" y="4055684"/>
              <a:ext cx="245706" cy="36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755118" y="2927666"/>
              <a:ext cx="246392" cy="353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24" name="Straight Arrow Connector 223"/>
            <p:cNvCxnSpPr>
              <a:stCxn id="223" idx="0"/>
              <a:endCxn id="203" idx="0"/>
            </p:cNvCxnSpPr>
            <p:nvPr/>
          </p:nvCxnSpPr>
          <p:spPr>
            <a:xfrm flipH="1" flipV="1">
              <a:off x="8877675" y="2774519"/>
              <a:ext cx="639" cy="153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22" idx="0"/>
              <a:endCxn id="201" idx="0"/>
            </p:cNvCxnSpPr>
            <p:nvPr/>
          </p:nvCxnSpPr>
          <p:spPr>
            <a:xfrm flipV="1">
              <a:off x="8877404" y="3919180"/>
              <a:ext cx="271" cy="136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6869209" y="3107048"/>
              <a:ext cx="1324368" cy="25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9" idx="3"/>
              <a:endCxn id="222" idx="1"/>
            </p:cNvCxnSpPr>
            <p:nvPr/>
          </p:nvCxnSpPr>
          <p:spPr>
            <a:xfrm>
              <a:off x="6868816" y="4238933"/>
              <a:ext cx="1885735" cy="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𝑇𝑖𝑚𝑒𝑠𝑡𝑎𝑚𝑝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2           3           4               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 b="1" i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143" r="-571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Rectangle 228"/>
                <p:cNvSpPr/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29" name="Rectangle 2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Rectangle 229"/>
                <p:cNvSpPr/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30" name="Rectangle 2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" name="Straight Arrow Connector 230"/>
            <p:cNvCxnSpPr/>
            <p:nvPr/>
          </p:nvCxnSpPr>
          <p:spPr>
            <a:xfrm flipV="1">
              <a:off x="6443677" y="309981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6443677" y="4235586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 232"/>
            <p:cNvSpPr/>
            <p:nvPr/>
          </p:nvSpPr>
          <p:spPr>
            <a:xfrm>
              <a:off x="5793416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798665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35" name="Straight Arrow Connector 234"/>
            <p:cNvCxnSpPr>
              <a:endCxn id="234" idx="1"/>
            </p:cNvCxnSpPr>
            <p:nvPr/>
          </p:nvCxnSpPr>
          <p:spPr>
            <a:xfrm flipV="1">
              <a:off x="5417531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V="1">
              <a:off x="5909850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2               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blipFill>
                  <a:blip r:embed="rId10"/>
                  <a:stretch>
                    <a:fillRect l="-685" r="-342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8" name="Straight Arrow Connector 237"/>
            <p:cNvCxnSpPr/>
            <p:nvPr/>
          </p:nvCxnSpPr>
          <p:spPr>
            <a:xfrm flipV="1">
              <a:off x="6028141" y="3092888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6028141" y="422866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blipFill>
                  <a:blip r:embed="rId11"/>
                  <a:stretch>
                    <a:fillRect l="-40000" r="-42222" b="-245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1" name="Straight Arrow Connector 240"/>
            <p:cNvCxnSpPr>
              <a:stCxn id="240" idx="0"/>
              <a:endCxn id="209" idx="2"/>
            </p:cNvCxnSpPr>
            <p:nvPr/>
          </p:nvCxnSpPr>
          <p:spPr>
            <a:xfrm flipH="1" flipV="1">
              <a:off x="4689438" y="4450263"/>
              <a:ext cx="137214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40" idx="0"/>
              <a:endCxn id="208" idx="2"/>
            </p:cNvCxnSpPr>
            <p:nvPr/>
          </p:nvCxnSpPr>
          <p:spPr>
            <a:xfrm flipH="1" flipV="1">
              <a:off x="5302222" y="4450264"/>
              <a:ext cx="759359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40" idx="0"/>
            </p:cNvCxnSpPr>
            <p:nvPr/>
          </p:nvCxnSpPr>
          <p:spPr>
            <a:xfrm flipH="1" flipV="1">
              <a:off x="5943887" y="4450264"/>
              <a:ext cx="11769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240" idx="0"/>
              <a:endCxn id="207" idx="2"/>
            </p:cNvCxnSpPr>
            <p:nvPr/>
          </p:nvCxnSpPr>
          <p:spPr>
            <a:xfrm flipV="1">
              <a:off x="6061581" y="4450264"/>
              <a:ext cx="681882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40" idx="0"/>
              <a:endCxn id="206" idx="2"/>
            </p:cNvCxnSpPr>
            <p:nvPr/>
          </p:nvCxnSpPr>
          <p:spPr>
            <a:xfrm flipV="1">
              <a:off x="6061581" y="4450264"/>
              <a:ext cx="282090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Elbow Connector 296"/>
            <p:cNvCxnSpPr>
              <a:endCxn id="202" idx="4"/>
            </p:cNvCxnSpPr>
            <p:nvPr/>
          </p:nvCxnSpPr>
          <p:spPr>
            <a:xfrm rot="16200000" flipV="1">
              <a:off x="8242583" y="3209356"/>
              <a:ext cx="602021" cy="532221"/>
            </a:xfrm>
            <a:prstGeom prst="bentConnector3">
              <a:avLst>
                <a:gd name="adj1" fmla="val 953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ectangle 297"/>
            <p:cNvSpPr/>
            <p:nvPr/>
          </p:nvSpPr>
          <p:spPr>
            <a:xfrm>
              <a:off x="3979207" y="2873196"/>
              <a:ext cx="307121" cy="157706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Rectangle 298"/>
                <p:cNvSpPr/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75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675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blipFill>
                  <a:blip r:embed="rId13"/>
                  <a:stretch>
                    <a:fillRect l="-19048"/>
                  </a:stretch>
                </a:blip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4014218" y="2914390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01" name="Straight Arrow Connector 300"/>
            <p:cNvCxnSpPr/>
            <p:nvPr/>
          </p:nvCxnSpPr>
          <p:spPr>
            <a:xfrm flipV="1">
              <a:off x="3696301" y="3094803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Rectangle 301"/>
            <p:cNvSpPr/>
            <p:nvPr/>
          </p:nvSpPr>
          <p:spPr>
            <a:xfrm>
              <a:off x="4014218" y="4058895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03" name="Straight Arrow Connector 302"/>
            <p:cNvCxnSpPr/>
            <p:nvPr/>
          </p:nvCxnSpPr>
          <p:spPr>
            <a:xfrm flipV="1">
              <a:off x="3696301" y="4236311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/>
            <p:cNvGrpSpPr/>
            <p:nvPr/>
          </p:nvGrpSpPr>
          <p:grpSpPr>
            <a:xfrm>
              <a:off x="4130996" y="3914228"/>
              <a:ext cx="2618324" cy="144583"/>
              <a:chOff x="3117593" y="2179041"/>
              <a:chExt cx="2618324" cy="144583"/>
            </a:xfrm>
          </p:grpSpPr>
          <p:cxnSp>
            <p:nvCxnSpPr>
              <p:cNvPr id="464" name="Straight Arrow Connector 463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Straight Arrow Connector 304"/>
            <p:cNvCxnSpPr/>
            <p:nvPr/>
          </p:nvCxnSpPr>
          <p:spPr>
            <a:xfrm flipV="1">
              <a:off x="4130996" y="2780038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 flipV="1">
              <a:off x="4252971" y="3100922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/>
            <p:nvPr/>
          </p:nvCxnSpPr>
          <p:spPr>
            <a:xfrm flipV="1">
              <a:off x="4252971" y="4242430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/>
                <p:cNvSpPr txBox="1"/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…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08" name="TextBox 3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blipFill>
                  <a:blip r:embed="rId14"/>
                  <a:stretch>
                    <a:fillRect l="-278" r="-556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9" name="Straight Arrow Connector 308"/>
            <p:cNvCxnSpPr>
              <a:stCxn id="240" idx="0"/>
              <a:endCxn id="298" idx="2"/>
            </p:cNvCxnSpPr>
            <p:nvPr/>
          </p:nvCxnSpPr>
          <p:spPr>
            <a:xfrm flipH="1" flipV="1">
              <a:off x="4132768" y="4450263"/>
              <a:ext cx="192881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Rectangle 309"/>
                <p:cNvSpPr/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10" name="Rectangle 3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Rectangle 310"/>
                <p:cNvSpPr/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11" name="Rectangle 3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2" name="Elbow Connector 311"/>
            <p:cNvCxnSpPr>
              <a:stCxn id="367" idx="1"/>
            </p:cNvCxnSpPr>
            <p:nvPr/>
          </p:nvCxnSpPr>
          <p:spPr>
            <a:xfrm rot="16200000" flipH="1">
              <a:off x="8324054" y="3492431"/>
              <a:ext cx="238095" cy="804298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Elbow Connector 312"/>
            <p:cNvCxnSpPr>
              <a:endCxn id="367" idx="3"/>
            </p:cNvCxnSpPr>
            <p:nvPr/>
          </p:nvCxnSpPr>
          <p:spPr>
            <a:xfrm rot="10800000" flipV="1">
              <a:off x="8040952" y="2879315"/>
              <a:ext cx="797518" cy="603164"/>
            </a:xfrm>
            <a:prstGeom prst="bentConnector2">
              <a:avLst/>
            </a:prstGeom>
            <a:ln w="6350">
              <a:solidFill>
                <a:schemeClr val="tx1"/>
              </a:solidFill>
              <a:headEnd type="stealth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4" name="Group 313"/>
            <p:cNvGrpSpPr/>
            <p:nvPr/>
          </p:nvGrpSpPr>
          <p:grpSpPr>
            <a:xfrm>
              <a:off x="4419077" y="5414579"/>
              <a:ext cx="3595088" cy="764877"/>
              <a:chOff x="2838378" y="4144309"/>
              <a:chExt cx="3595088" cy="764877"/>
            </a:xfrm>
          </p:grpSpPr>
          <p:cxnSp>
            <p:nvCxnSpPr>
              <p:cNvPr id="439" name="Straight Arrow Connector 438"/>
              <p:cNvCxnSpPr/>
              <p:nvPr/>
            </p:nvCxnSpPr>
            <p:spPr>
              <a:xfrm flipV="1">
                <a:off x="5839579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Arrow Connector 439"/>
              <p:cNvCxnSpPr/>
              <p:nvPr/>
            </p:nvCxnSpPr>
            <p:spPr>
              <a:xfrm flipV="1">
                <a:off x="3169230" y="4414511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Rectangle 440"/>
              <p:cNvSpPr/>
              <p:nvPr/>
            </p:nvSpPr>
            <p:spPr>
              <a:xfrm>
                <a:off x="2890555" y="4144309"/>
                <a:ext cx="278675" cy="4102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42" name="Straight Arrow Connector 441"/>
              <p:cNvCxnSpPr/>
              <p:nvPr/>
            </p:nvCxnSpPr>
            <p:spPr>
              <a:xfrm flipV="1">
                <a:off x="3174976" y="4293532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Rectangle 442"/>
              <p:cNvSpPr/>
              <p:nvPr/>
            </p:nvSpPr>
            <p:spPr>
              <a:xfrm>
                <a:off x="3617814" y="4145101"/>
                <a:ext cx="278675" cy="4094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6048970" y="4144309"/>
                <a:ext cx="278675" cy="4097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45" name="Straight Arrow Connector 444"/>
              <p:cNvCxnSpPr/>
              <p:nvPr/>
            </p:nvCxnSpPr>
            <p:spPr>
              <a:xfrm flipV="1">
                <a:off x="5833354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Arrow Connector 445"/>
              <p:cNvCxnSpPr/>
              <p:nvPr/>
            </p:nvCxnSpPr>
            <p:spPr>
              <a:xfrm flipV="1">
                <a:off x="4627516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Rectangle 446"/>
              <p:cNvSpPr/>
              <p:nvPr/>
            </p:nvSpPr>
            <p:spPr>
              <a:xfrm>
                <a:off x="4340062" y="4149734"/>
                <a:ext cx="278675" cy="404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48" name="Straight Arrow Connector 447"/>
              <p:cNvCxnSpPr/>
              <p:nvPr/>
            </p:nvCxnSpPr>
            <p:spPr>
              <a:xfrm flipV="1">
                <a:off x="4624902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/>
              <p:cNvCxnSpPr/>
              <p:nvPr/>
            </p:nvCxnSpPr>
            <p:spPr>
              <a:xfrm flipV="1">
                <a:off x="3903991" y="4292615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/>
              <p:cNvCxnSpPr/>
              <p:nvPr/>
            </p:nvCxnSpPr>
            <p:spPr>
              <a:xfrm flipV="1">
                <a:off x="3895149" y="4417478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3" name="TextBox 462"/>
                  <p:cNvSpPr txBox="1"/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…   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463" name="TextBox 4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5" name="Straight Arrow Connector 314"/>
            <p:cNvCxnSpPr>
              <a:stCxn id="441" idx="0"/>
              <a:endCxn id="240" idx="2"/>
            </p:cNvCxnSpPr>
            <p:nvPr/>
          </p:nvCxnSpPr>
          <p:spPr>
            <a:xfrm flipV="1">
              <a:off x="4610592" y="5199987"/>
              <a:ext cx="1450989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443" idx="0"/>
              <a:endCxn id="240" idx="2"/>
            </p:cNvCxnSpPr>
            <p:nvPr/>
          </p:nvCxnSpPr>
          <p:spPr>
            <a:xfrm flipV="1">
              <a:off x="5337851" y="5199987"/>
              <a:ext cx="723730" cy="21538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447" idx="0"/>
              <a:endCxn id="240" idx="2"/>
            </p:cNvCxnSpPr>
            <p:nvPr/>
          </p:nvCxnSpPr>
          <p:spPr>
            <a:xfrm flipV="1">
              <a:off x="6060099" y="5199987"/>
              <a:ext cx="1482" cy="22001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444" idx="0"/>
              <a:endCxn id="240" idx="2"/>
            </p:cNvCxnSpPr>
            <p:nvPr/>
          </p:nvCxnSpPr>
          <p:spPr>
            <a:xfrm flipH="1" flipV="1">
              <a:off x="6061581" y="5199987"/>
              <a:ext cx="1707426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/>
            <p:cNvGrpSpPr/>
            <p:nvPr/>
          </p:nvGrpSpPr>
          <p:grpSpPr>
            <a:xfrm rot="19121735">
              <a:off x="3750473" y="3245407"/>
              <a:ext cx="473273" cy="505817"/>
              <a:chOff x="6382879" y="1497946"/>
              <a:chExt cx="766879" cy="813051"/>
            </a:xfrm>
          </p:grpSpPr>
          <p:sp>
            <p:nvSpPr>
              <p:cNvPr id="437" name="Rectangle 43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8" name="Curved Connector 43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0" name="Group 319"/>
            <p:cNvGrpSpPr/>
            <p:nvPr/>
          </p:nvGrpSpPr>
          <p:grpSpPr>
            <a:xfrm rot="19121735">
              <a:off x="4301925" y="3244242"/>
              <a:ext cx="473273" cy="505817"/>
              <a:chOff x="6382879" y="1497946"/>
              <a:chExt cx="766879" cy="813051"/>
            </a:xfrm>
          </p:grpSpPr>
          <p:sp>
            <p:nvSpPr>
              <p:cNvPr id="435" name="Rectangle 434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6" name="Curved Connector 435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 rot="19121735">
              <a:off x="5532697" y="3251432"/>
              <a:ext cx="473273" cy="505817"/>
              <a:chOff x="6382879" y="1497946"/>
              <a:chExt cx="766879" cy="813051"/>
            </a:xfrm>
          </p:grpSpPr>
          <p:sp>
            <p:nvSpPr>
              <p:cNvPr id="433" name="Rectangle 432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4" name="Curved Connector 433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Group 321"/>
            <p:cNvGrpSpPr/>
            <p:nvPr/>
          </p:nvGrpSpPr>
          <p:grpSpPr>
            <a:xfrm rot="19121735">
              <a:off x="6351782" y="3251432"/>
              <a:ext cx="473273" cy="505817"/>
              <a:chOff x="6382879" y="1497946"/>
              <a:chExt cx="766879" cy="813051"/>
            </a:xfrm>
          </p:grpSpPr>
          <p:sp>
            <p:nvSpPr>
              <p:cNvPr id="431" name="Rectangle 430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2" name="Curved Connector 431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3" name="Straight Arrow Connector 322"/>
            <p:cNvCxnSpPr/>
            <p:nvPr/>
          </p:nvCxnSpPr>
          <p:spPr>
            <a:xfrm>
              <a:off x="8346993" y="3055639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>
              <a:off x="8346993" y="3138152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324"/>
                <p:cNvSpPr txBox="1"/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600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5" name="TextBox 3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blipFill>
                  <a:blip r:embed="rId18"/>
                  <a:stretch>
                    <a:fillRect l="-40000" r="-30000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6" name="TextBox 325"/>
            <p:cNvSpPr txBox="1"/>
            <p:nvPr/>
          </p:nvSpPr>
          <p:spPr>
            <a:xfrm>
              <a:off x="8303161" y="2915145"/>
              <a:ext cx="5770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</a:t>
              </a:r>
              <a:endParaRPr lang="en-US" sz="825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7111280" y="3325334"/>
              <a:ext cx="651435" cy="629998"/>
              <a:chOff x="7535645" y="1747122"/>
              <a:chExt cx="651435" cy="629998"/>
            </a:xfrm>
          </p:grpSpPr>
          <p:sp>
            <p:nvSpPr>
              <p:cNvPr id="419" name="Rectangle 418"/>
              <p:cNvSpPr/>
              <p:nvPr/>
            </p:nvSpPr>
            <p:spPr>
              <a:xfrm>
                <a:off x="7535645" y="1747122"/>
                <a:ext cx="651435" cy="629998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7776865" y="180297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21" name="Straight Connector 420"/>
              <p:cNvCxnSpPr>
                <a:stCxn id="420" idx="3"/>
                <a:endCxn id="424" idx="7"/>
              </p:cNvCxnSpPr>
              <p:nvPr/>
            </p:nvCxnSpPr>
            <p:spPr>
              <a:xfrm flipH="1">
                <a:off x="7752052" y="1906640"/>
                <a:ext cx="42293" cy="84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endCxn id="426" idx="0"/>
              </p:cNvCxnSpPr>
              <p:nvPr/>
            </p:nvCxnSpPr>
            <p:spPr>
              <a:xfrm>
                <a:off x="7870976" y="1916386"/>
                <a:ext cx="55227" cy="740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24" idx="3"/>
                <a:endCxn id="425" idx="7"/>
              </p:cNvCxnSpPr>
              <p:nvPr/>
            </p:nvCxnSpPr>
            <p:spPr>
              <a:xfrm flipH="1">
                <a:off x="7677209" y="2102313"/>
                <a:ext cx="29289" cy="77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Oval 423"/>
              <p:cNvSpPr/>
              <p:nvPr/>
            </p:nvSpPr>
            <p:spPr>
              <a:xfrm rot="20263640">
                <a:off x="7669595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Oval 424"/>
              <p:cNvSpPr/>
              <p:nvPr/>
            </p:nvSpPr>
            <p:spPr>
              <a:xfrm rot="19813611">
                <a:off x="7602222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Oval 425"/>
              <p:cNvSpPr/>
              <p:nvPr/>
            </p:nvSpPr>
            <p:spPr>
              <a:xfrm rot="20263640">
                <a:off x="7889539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Oval 426"/>
              <p:cNvSpPr/>
              <p:nvPr/>
            </p:nvSpPr>
            <p:spPr>
              <a:xfrm rot="20148360">
                <a:off x="7812908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Oval 427"/>
              <p:cNvSpPr/>
              <p:nvPr/>
            </p:nvSpPr>
            <p:spPr>
              <a:xfrm rot="17554939">
                <a:off x="8000446" y="2173481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29" name="Straight Connector 428"/>
              <p:cNvCxnSpPr>
                <a:stCxn id="426" idx="3"/>
                <a:endCxn id="427" idx="7"/>
              </p:cNvCxnSpPr>
              <p:nvPr/>
            </p:nvCxnSpPr>
            <p:spPr>
              <a:xfrm flipH="1">
                <a:off x="7893484" y="2102313"/>
                <a:ext cx="32958" cy="790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26" idx="4"/>
                <a:endCxn id="428" idx="7"/>
              </p:cNvCxnSpPr>
              <p:nvPr/>
            </p:nvCxnSpPr>
            <p:spPr>
              <a:xfrm>
                <a:off x="7972235" y="2102777"/>
                <a:ext cx="64449" cy="759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Arrow Connector 329"/>
            <p:cNvCxnSpPr>
              <a:stCxn id="211" idx="3"/>
              <a:endCxn id="212" idx="1"/>
            </p:cNvCxnSpPr>
            <p:nvPr/>
          </p:nvCxnSpPr>
          <p:spPr>
            <a:xfrm>
              <a:off x="4804444" y="3100923"/>
              <a:ext cx="3758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1" name="Group 330"/>
            <p:cNvGrpSpPr/>
            <p:nvPr/>
          </p:nvGrpSpPr>
          <p:grpSpPr>
            <a:xfrm rot="19121735">
              <a:off x="4904713" y="3252173"/>
              <a:ext cx="473273" cy="505817"/>
              <a:chOff x="6382879" y="1497946"/>
              <a:chExt cx="766879" cy="813051"/>
            </a:xfrm>
          </p:grpSpPr>
          <p:sp>
            <p:nvSpPr>
              <p:cNvPr id="417" name="Rectangle 41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18" name="Curved Connector 41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/>
            <p:cNvGrpSpPr/>
            <p:nvPr/>
          </p:nvGrpSpPr>
          <p:grpSpPr>
            <a:xfrm>
              <a:off x="4127874" y="3275210"/>
              <a:ext cx="2609291" cy="145091"/>
              <a:chOff x="3269993" y="1197251"/>
              <a:chExt cx="2609291" cy="145091"/>
            </a:xfrm>
          </p:grpSpPr>
          <p:cxnSp>
            <p:nvCxnSpPr>
              <p:cNvPr id="412" name="Straight Arrow Connector 411"/>
              <p:cNvCxnSpPr/>
              <p:nvPr/>
            </p:nvCxnSpPr>
            <p:spPr>
              <a:xfrm flipV="1">
                <a:off x="3826663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Arrow Connector 413"/>
              <p:cNvCxnSpPr/>
              <p:nvPr/>
            </p:nvCxnSpPr>
            <p:spPr>
              <a:xfrm flipV="1">
                <a:off x="5879284" y="1203878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/>
              <p:cNvCxnSpPr/>
              <p:nvPr/>
            </p:nvCxnSpPr>
            <p:spPr>
              <a:xfrm flipV="1">
                <a:off x="5048847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/>
              <p:cNvCxnSpPr/>
              <p:nvPr/>
            </p:nvCxnSpPr>
            <p:spPr>
              <a:xfrm flipV="1">
                <a:off x="3269993" y="119725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8" name="Straight Arrow Connector 337"/>
            <p:cNvCxnSpPr/>
            <p:nvPr/>
          </p:nvCxnSpPr>
          <p:spPr>
            <a:xfrm flipV="1">
              <a:off x="8883754" y="328183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Group 338"/>
            <p:cNvGrpSpPr/>
            <p:nvPr/>
          </p:nvGrpSpPr>
          <p:grpSpPr>
            <a:xfrm>
              <a:off x="4130255" y="4418425"/>
              <a:ext cx="2618324" cy="144583"/>
              <a:chOff x="3117593" y="2179041"/>
              <a:chExt cx="2618324" cy="144583"/>
            </a:xfrm>
          </p:grpSpPr>
          <p:cxnSp>
            <p:nvCxnSpPr>
              <p:cNvPr id="369" name="Straight Arrow Connector 368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Arrow Connector 410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0" name="Straight Arrow Connector 339"/>
            <p:cNvCxnSpPr/>
            <p:nvPr/>
          </p:nvCxnSpPr>
          <p:spPr>
            <a:xfrm flipV="1">
              <a:off x="8877404" y="4423769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 flipV="1">
              <a:off x="4610591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V="1">
              <a:off x="5336086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6060098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V="1">
              <a:off x="7769006" y="5825130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H="1">
              <a:off x="8223200" y="3049579"/>
              <a:ext cx="103795" cy="52781"/>
            </a:xfrm>
            <a:prstGeom prst="line">
              <a:avLst/>
            </a:prstGeom>
            <a:ln w="6350" cap="sq">
              <a:solidFill>
                <a:schemeClr val="tx1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881473" y="2841029"/>
              <a:ext cx="78012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Word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2880155" y="3991814"/>
              <a:ext cx="83997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Action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3397277" y="5479679"/>
              <a:ext cx="5984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Encoder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9" name="TextBox 348"/>
                <p:cNvSpPr txBox="1"/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49" name="TextBox 3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blipFill>
                  <a:blip r:embed="rId19"/>
                  <a:stretch>
                    <a:fillRect l="-1120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0" name="Rectangle 349"/>
                <p:cNvSpPr/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0" name="Rectangle 3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Rectangle 350"/>
                <p:cNvSpPr/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1" name="Rectangle 3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Rectangle 351"/>
                <p:cNvSpPr/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2" name="Rectangle 3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Rectangle 352"/>
                <p:cNvSpPr/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3" name="Rectangle 3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Rectangle 353"/>
                <p:cNvSpPr/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4" name="Rectangle 3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Rectangle 354"/>
                <p:cNvSpPr/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5" name="Rectangle 3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Rectangle 355"/>
                <p:cNvSpPr/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6" name="Rectangle 3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7" name="Rectangle 356"/>
                <p:cNvSpPr/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7" name="Rectangle 3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8" name="Rectangle 357"/>
                <p:cNvSpPr/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8" name="Rectangle 3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9" name="Rectangle 358"/>
                <p:cNvSpPr/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9" name="Rectangle 3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0" name="Group 359"/>
            <p:cNvGrpSpPr/>
            <p:nvPr/>
          </p:nvGrpSpPr>
          <p:grpSpPr>
            <a:xfrm>
              <a:off x="7843578" y="3468047"/>
              <a:ext cx="454312" cy="355910"/>
              <a:chOff x="7230805" y="3123527"/>
              <a:chExt cx="454312" cy="355910"/>
            </a:xfrm>
          </p:grpSpPr>
          <p:sp>
            <p:nvSpPr>
              <p:cNvPr id="367" name="Rectangle 366"/>
              <p:cNvSpPr/>
              <p:nvPr/>
            </p:nvSpPr>
            <p:spPr>
              <a:xfrm rot="16200000">
                <a:off x="7281652" y="3120707"/>
                <a:ext cx="293054" cy="32755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8" name="Rectangle 367"/>
                  <p:cNvSpPr/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8" name="Rectangle 3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1" name="Right Arrow 360"/>
            <p:cNvSpPr/>
            <p:nvPr/>
          </p:nvSpPr>
          <p:spPr>
            <a:xfrm>
              <a:off x="7784518" y="3551548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8688501" y="1758737"/>
              <a:ext cx="418872" cy="1052683"/>
              <a:chOff x="7625024" y="1530137"/>
              <a:chExt cx="418872" cy="1052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4" name="Rectangle 363"/>
                  <p:cNvSpPr/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64" name="Rectangle 3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08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5" name="Rectangle 364"/>
                  <p:cNvSpPr/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65" name="Rectangle 3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270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6" name="Rectangle 365"/>
                  <p:cNvSpPr/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66" name="Rectangle 3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3" name="Right Arrow 362"/>
            <p:cNvSpPr/>
            <p:nvPr/>
          </p:nvSpPr>
          <p:spPr>
            <a:xfrm>
              <a:off x="6997034" y="3554073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368FD023-9640-49B0-9640-71AA7A21A6E0}"/>
              </a:ext>
            </a:extLst>
          </p:cNvPr>
          <p:cNvGrpSpPr/>
          <p:nvPr/>
        </p:nvGrpSpPr>
        <p:grpSpPr>
          <a:xfrm>
            <a:off x="1640407" y="2765362"/>
            <a:ext cx="1044515" cy="286976"/>
            <a:chOff x="691278" y="4125708"/>
            <a:chExt cx="1573754" cy="391178"/>
          </a:xfrm>
        </p:grpSpPr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4B469A4-35F7-4C2E-ACAB-E97C90E82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45765" y="4125708"/>
              <a:ext cx="1319267" cy="391178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6902ECBB-4B85-4D92-9C9B-8928E8BF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91278" y="4149338"/>
              <a:ext cx="295706" cy="295706"/>
            </a:xfrm>
            <a:prstGeom prst="rect">
              <a:avLst/>
            </a:prstGeom>
          </p:spPr>
        </p:pic>
      </p:grpSp>
      <p:pic>
        <p:nvPicPr>
          <p:cNvPr id="520" name="Picture 519">
            <a:extLst>
              <a:ext uri="{FF2B5EF4-FFF2-40B4-BE49-F238E27FC236}">
                <a16:creationId xmlns:a16="http://schemas.microsoft.com/office/drawing/2014/main" id="{323B9254-D1E2-4605-B129-7BB97C23DAA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2908" y="2456408"/>
            <a:ext cx="647468" cy="179496"/>
          </a:xfrm>
          <a:prstGeom prst="rect">
            <a:avLst/>
          </a:prstGeom>
        </p:spPr>
      </p:pic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16BD9277-C913-423E-B487-8D2CDE3C4E15}"/>
              </a:ext>
            </a:extLst>
          </p:cNvPr>
          <p:cNvCxnSpPr>
            <a:cxnSpLocks/>
            <a:stCxn id="198" idx="3"/>
          </p:cNvCxnSpPr>
          <p:nvPr/>
        </p:nvCxnSpPr>
        <p:spPr>
          <a:xfrm flipV="1">
            <a:off x="2663644" y="2292355"/>
            <a:ext cx="457598" cy="26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E0EDCDFB-A54C-4E16-BDC3-37C94FBE588D}"/>
              </a:ext>
            </a:extLst>
          </p:cNvPr>
          <p:cNvCxnSpPr>
            <a:cxnSpLocks/>
            <a:stCxn id="478" idx="3"/>
          </p:cNvCxnSpPr>
          <p:nvPr/>
        </p:nvCxnSpPr>
        <p:spPr>
          <a:xfrm>
            <a:off x="2684922" y="2908850"/>
            <a:ext cx="486487" cy="15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xtBox 522">
            <a:extLst>
              <a:ext uri="{FF2B5EF4-FFF2-40B4-BE49-F238E27FC236}">
                <a16:creationId xmlns:a16="http://schemas.microsoft.com/office/drawing/2014/main" id="{D62A44E9-E247-4F0B-B913-3ED2960B97CC}"/>
              </a:ext>
            </a:extLst>
          </p:cNvPr>
          <p:cNvSpPr txBox="1"/>
          <p:nvPr/>
        </p:nvSpPr>
        <p:spPr>
          <a:xfrm>
            <a:off x="378474" y="2042667"/>
            <a:ext cx="2055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Objecive function: </a:t>
            </a:r>
            <a:endParaRPr lang="zh-CN" altLang="en-US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2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FE38-1FAA-42B2-B57E-45415A90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96604" cy="994172"/>
          </a:xfrm>
        </p:spPr>
        <p:txBody>
          <a:bodyPr>
            <a:normAutofit/>
          </a:bodyPr>
          <a:lstStyle/>
          <a:p>
            <a:r>
              <a:rPr lang="en-US" altLang="zh-CN" dirty="0"/>
              <a:t>Sequence-to-Dependency </a:t>
            </a:r>
            <a:r>
              <a:rPr lang="en-US" altLang="zh-CN" dirty="0"/>
              <a:t>NMT (SD-NMT)</a:t>
            </a:r>
            <a:endParaRPr lang="zh-CN" altLang="en-US" dirty="0"/>
          </a:p>
        </p:txBody>
      </p:sp>
      <p:sp>
        <p:nvSpPr>
          <p:cNvPr id="58" name="Trapezoid 194">
            <a:extLst>
              <a:ext uri="{FF2B5EF4-FFF2-40B4-BE49-F238E27FC236}">
                <a16:creationId xmlns:a16="http://schemas.microsoft.com/office/drawing/2014/main" id="{33E64FF1-7DCF-4482-B918-379661834FDD}"/>
              </a:ext>
            </a:extLst>
          </p:cNvPr>
          <p:cNvSpPr/>
          <p:nvPr/>
        </p:nvSpPr>
        <p:spPr>
          <a:xfrm rot="10800000">
            <a:off x="2216426" y="1361351"/>
            <a:ext cx="6728791" cy="2237006"/>
          </a:xfrm>
          <a:prstGeom prst="trapezoid">
            <a:avLst>
              <a:gd name="adj" fmla="val 5054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59" name="Group 195">
            <a:extLst>
              <a:ext uri="{FF2B5EF4-FFF2-40B4-BE49-F238E27FC236}">
                <a16:creationId xmlns:a16="http://schemas.microsoft.com/office/drawing/2014/main" id="{02203BE8-F37F-4AEB-94A3-464458078AF2}"/>
              </a:ext>
            </a:extLst>
          </p:cNvPr>
          <p:cNvGrpSpPr/>
          <p:nvPr/>
        </p:nvGrpSpPr>
        <p:grpSpPr>
          <a:xfrm>
            <a:off x="946646" y="2431812"/>
            <a:ext cx="1716999" cy="382999"/>
            <a:chOff x="161582" y="3229054"/>
            <a:chExt cx="2289332" cy="510665"/>
          </a:xfrm>
        </p:grpSpPr>
        <p:pic>
          <p:nvPicPr>
            <p:cNvPr id="60" name="Picture 196">
              <a:extLst>
                <a:ext uri="{FF2B5EF4-FFF2-40B4-BE49-F238E27FC236}">
                  <a16:creationId xmlns:a16="http://schemas.microsoft.com/office/drawing/2014/main" id="{DB6B466A-1780-432D-9C6F-D8B46039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82" y="3233183"/>
              <a:ext cx="822764" cy="506536"/>
            </a:xfrm>
            <a:prstGeom prst="rect">
              <a:avLst/>
            </a:prstGeom>
          </p:spPr>
        </p:pic>
        <p:pic>
          <p:nvPicPr>
            <p:cNvPr id="61" name="Picture 197">
              <a:extLst>
                <a:ext uri="{FF2B5EF4-FFF2-40B4-BE49-F238E27FC236}">
                  <a16:creationId xmlns:a16="http://schemas.microsoft.com/office/drawing/2014/main" id="{202498AE-6857-4E0B-8B8F-E110CD2A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468" y="3229054"/>
              <a:ext cx="1595446" cy="337066"/>
            </a:xfrm>
            <a:prstGeom prst="rect">
              <a:avLst/>
            </a:prstGeom>
          </p:spPr>
        </p:pic>
      </p:grpSp>
      <p:grpSp>
        <p:nvGrpSpPr>
          <p:cNvPr id="62" name="Group 198">
            <a:extLst>
              <a:ext uri="{FF2B5EF4-FFF2-40B4-BE49-F238E27FC236}">
                <a16:creationId xmlns:a16="http://schemas.microsoft.com/office/drawing/2014/main" id="{F404AD0E-AC27-4966-A18B-7B564AFDB6A0}"/>
              </a:ext>
            </a:extLst>
          </p:cNvPr>
          <p:cNvGrpSpPr/>
          <p:nvPr/>
        </p:nvGrpSpPr>
        <p:grpSpPr>
          <a:xfrm>
            <a:off x="2635615" y="1319053"/>
            <a:ext cx="5879735" cy="3459065"/>
            <a:chOff x="2162450" y="1758737"/>
            <a:chExt cx="7839646" cy="4612086"/>
          </a:xfrm>
        </p:grpSpPr>
        <p:sp>
          <p:nvSpPr>
            <p:cNvPr id="79" name="Trapezoid 199">
              <a:extLst>
                <a:ext uri="{FF2B5EF4-FFF2-40B4-BE49-F238E27FC236}">
                  <a16:creationId xmlns:a16="http://schemas.microsoft.com/office/drawing/2014/main" id="{538DAAE9-CD3D-4CAD-8557-3B877F3AD0AB}"/>
                </a:ext>
              </a:extLst>
            </p:cNvPr>
            <p:cNvSpPr/>
            <p:nvPr/>
          </p:nvSpPr>
          <p:spPr>
            <a:xfrm>
              <a:off x="2162450" y="4779253"/>
              <a:ext cx="7839646" cy="1591570"/>
            </a:xfrm>
            <a:prstGeom prst="trapezoid">
              <a:avLst>
                <a:gd name="adj" fmla="val 5887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0" name="Rectangle 200"/>
            <p:cNvSpPr/>
            <p:nvPr/>
          </p:nvSpPr>
          <p:spPr>
            <a:xfrm flipV="1">
              <a:off x="8733505" y="3633770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201"/>
            <p:cNvSpPr/>
            <p:nvPr/>
          </p:nvSpPr>
          <p:spPr>
            <a:xfrm>
              <a:off x="8199265" y="3025167"/>
              <a:ext cx="156433" cy="14928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ectangle 202"/>
            <p:cNvSpPr/>
            <p:nvPr/>
          </p:nvSpPr>
          <p:spPr>
            <a:xfrm flipV="1">
              <a:off x="8733505" y="2489109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ectangle 203"/>
            <p:cNvSpPr/>
            <p:nvPr/>
          </p:nvSpPr>
          <p:spPr>
            <a:xfrm>
              <a:off x="5761748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2" name="Rectangle 204"/>
            <p:cNvSpPr/>
            <p:nvPr/>
          </p:nvSpPr>
          <p:spPr>
            <a:xfrm>
              <a:off x="6168328" y="4822786"/>
              <a:ext cx="1031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Attention</a:t>
              </a:r>
            </a:p>
          </p:txBody>
        </p:sp>
        <p:sp>
          <p:nvSpPr>
            <p:cNvPr id="93" name="Rectangle 205"/>
            <p:cNvSpPr/>
            <p:nvPr/>
          </p:nvSpPr>
          <p:spPr>
            <a:xfrm>
              <a:off x="8728924" y="2859112"/>
              <a:ext cx="307121" cy="159115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4" name="Rectangle 206"/>
            <p:cNvSpPr/>
            <p:nvPr/>
          </p:nvSpPr>
          <p:spPr>
            <a:xfrm>
              <a:off x="6589902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5" name="Rectangle 207"/>
            <p:cNvSpPr/>
            <p:nvPr/>
          </p:nvSpPr>
          <p:spPr>
            <a:xfrm>
              <a:off x="5148661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6" name="Rectangle 208"/>
            <p:cNvSpPr/>
            <p:nvPr/>
          </p:nvSpPr>
          <p:spPr>
            <a:xfrm>
              <a:off x="4535877" y="2879315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7093203" y="3146555"/>
                  <a:ext cx="70318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partial</m:t>
                        </m:r>
                        <m: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203" y="3146555"/>
                  <a:ext cx="70318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8046" r="-2299" b="-380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210"/>
            <p:cNvSpPr/>
            <p:nvPr/>
          </p:nvSpPr>
          <p:spPr>
            <a:xfrm>
              <a:off x="4570888" y="2920509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Rectangle 211"/>
            <p:cNvSpPr/>
            <p:nvPr/>
          </p:nvSpPr>
          <p:spPr>
            <a:xfrm>
              <a:off x="5180329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0" name="Straight Arrow Connector 212"/>
            <p:cNvCxnSpPr>
              <a:stCxn id="99" idx="3"/>
              <a:endCxn id="120" idx="1"/>
            </p:cNvCxnSpPr>
            <p:nvPr/>
          </p:nvCxnSpPr>
          <p:spPr>
            <a:xfrm>
              <a:off x="5416419" y="3100923"/>
              <a:ext cx="37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13"/>
            <p:cNvSpPr/>
            <p:nvPr/>
          </p:nvSpPr>
          <p:spPr>
            <a:xfrm>
              <a:off x="4570888" y="4065014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214"/>
            <p:cNvSpPr/>
            <p:nvPr/>
          </p:nvSpPr>
          <p:spPr>
            <a:xfrm>
              <a:off x="5185578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3" name="Straight Arrow Connector 215"/>
            <p:cNvCxnSpPr>
              <a:stCxn id="101" idx="3"/>
              <a:endCxn id="102" idx="1"/>
            </p:cNvCxnSpPr>
            <p:nvPr/>
          </p:nvCxnSpPr>
          <p:spPr>
            <a:xfrm flipV="1">
              <a:off x="4804444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216"/>
            <p:cNvCxnSpPr/>
            <p:nvPr/>
          </p:nvCxnSpPr>
          <p:spPr>
            <a:xfrm flipV="1">
              <a:off x="4687666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blipFill>
                  <a:blip r:embed="rId7"/>
                  <a:stretch>
                    <a:fillRect l="-1130" t="-21429" r="-113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Rectangle 218"/>
            <p:cNvSpPr/>
            <p:nvPr/>
          </p:nvSpPr>
          <p:spPr>
            <a:xfrm>
              <a:off x="6623110" y="4058036"/>
              <a:ext cx="24570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219"/>
            <p:cNvSpPr/>
            <p:nvPr/>
          </p:nvSpPr>
          <p:spPr>
            <a:xfrm>
              <a:off x="6623110" y="2925278"/>
              <a:ext cx="246392" cy="35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8" name="Straight Arrow Connector 220"/>
            <p:cNvCxnSpPr/>
            <p:nvPr/>
          </p:nvCxnSpPr>
          <p:spPr>
            <a:xfrm flipV="1">
              <a:off x="6740287" y="2786665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221"/>
            <p:cNvSpPr/>
            <p:nvPr/>
          </p:nvSpPr>
          <p:spPr>
            <a:xfrm>
              <a:off x="8754551" y="4055684"/>
              <a:ext cx="245706" cy="36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222"/>
            <p:cNvSpPr/>
            <p:nvPr/>
          </p:nvSpPr>
          <p:spPr>
            <a:xfrm>
              <a:off x="8755118" y="2927666"/>
              <a:ext cx="246392" cy="353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1" name="Straight Arrow Connector 223"/>
            <p:cNvCxnSpPr>
              <a:stCxn id="110" idx="0"/>
              <a:endCxn id="90" idx="0"/>
            </p:cNvCxnSpPr>
            <p:nvPr/>
          </p:nvCxnSpPr>
          <p:spPr>
            <a:xfrm flipH="1" flipV="1">
              <a:off x="8877675" y="2774519"/>
              <a:ext cx="639" cy="153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224"/>
            <p:cNvCxnSpPr>
              <a:stCxn id="109" idx="0"/>
              <a:endCxn id="80" idx="0"/>
            </p:cNvCxnSpPr>
            <p:nvPr/>
          </p:nvCxnSpPr>
          <p:spPr>
            <a:xfrm flipV="1">
              <a:off x="8877404" y="3919180"/>
              <a:ext cx="271" cy="136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225"/>
            <p:cNvCxnSpPr/>
            <p:nvPr/>
          </p:nvCxnSpPr>
          <p:spPr>
            <a:xfrm>
              <a:off x="6869209" y="3107048"/>
              <a:ext cx="1324368" cy="25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226"/>
            <p:cNvCxnSpPr>
              <a:stCxn id="106" idx="3"/>
              <a:endCxn id="109" idx="1"/>
            </p:cNvCxnSpPr>
            <p:nvPr/>
          </p:nvCxnSpPr>
          <p:spPr>
            <a:xfrm>
              <a:off x="6868816" y="4238933"/>
              <a:ext cx="1885735" cy="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𝑇𝑖𝑚𝑒𝑠𝑡𝑎𝑚𝑝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2           3           4               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 b="1" i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143" r="-571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228"/>
                <p:cNvSpPr/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6" name="Rectangle 2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229"/>
                <p:cNvSpPr/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7" name="Rectangle 2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230"/>
            <p:cNvCxnSpPr/>
            <p:nvPr/>
          </p:nvCxnSpPr>
          <p:spPr>
            <a:xfrm flipV="1">
              <a:off x="6443677" y="309981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231"/>
            <p:cNvCxnSpPr/>
            <p:nvPr/>
          </p:nvCxnSpPr>
          <p:spPr>
            <a:xfrm flipV="1">
              <a:off x="6443677" y="4235586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2"/>
            <p:cNvSpPr/>
            <p:nvPr/>
          </p:nvSpPr>
          <p:spPr>
            <a:xfrm>
              <a:off x="5793416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233"/>
            <p:cNvSpPr/>
            <p:nvPr/>
          </p:nvSpPr>
          <p:spPr>
            <a:xfrm>
              <a:off x="5798665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2" name="Straight Arrow Connector 234"/>
            <p:cNvCxnSpPr>
              <a:endCxn id="121" idx="1"/>
            </p:cNvCxnSpPr>
            <p:nvPr/>
          </p:nvCxnSpPr>
          <p:spPr>
            <a:xfrm flipV="1">
              <a:off x="5417531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235"/>
            <p:cNvCxnSpPr/>
            <p:nvPr/>
          </p:nvCxnSpPr>
          <p:spPr>
            <a:xfrm flipV="1">
              <a:off x="5909850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2               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blipFill>
                  <a:blip r:embed="rId11"/>
                  <a:stretch>
                    <a:fillRect l="-685" r="-342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Arrow Connector 237"/>
            <p:cNvCxnSpPr/>
            <p:nvPr/>
          </p:nvCxnSpPr>
          <p:spPr>
            <a:xfrm flipV="1">
              <a:off x="6028141" y="3092888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238"/>
            <p:cNvCxnSpPr/>
            <p:nvPr/>
          </p:nvCxnSpPr>
          <p:spPr>
            <a:xfrm flipV="1">
              <a:off x="6028141" y="422866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40000" r="-42222" b="-245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240"/>
            <p:cNvCxnSpPr>
              <a:stCxn id="127" idx="0"/>
              <a:endCxn id="96" idx="2"/>
            </p:cNvCxnSpPr>
            <p:nvPr/>
          </p:nvCxnSpPr>
          <p:spPr>
            <a:xfrm flipH="1" flipV="1">
              <a:off x="4689438" y="4450263"/>
              <a:ext cx="137214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241"/>
            <p:cNvCxnSpPr>
              <a:stCxn id="127" idx="0"/>
              <a:endCxn id="95" idx="2"/>
            </p:cNvCxnSpPr>
            <p:nvPr/>
          </p:nvCxnSpPr>
          <p:spPr>
            <a:xfrm flipH="1" flipV="1">
              <a:off x="5302222" y="4450264"/>
              <a:ext cx="759359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242"/>
            <p:cNvCxnSpPr>
              <a:stCxn id="127" idx="0"/>
            </p:cNvCxnSpPr>
            <p:nvPr/>
          </p:nvCxnSpPr>
          <p:spPr>
            <a:xfrm flipH="1" flipV="1">
              <a:off x="5943887" y="4450264"/>
              <a:ext cx="11769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294"/>
            <p:cNvCxnSpPr>
              <a:stCxn id="127" idx="0"/>
              <a:endCxn id="94" idx="2"/>
            </p:cNvCxnSpPr>
            <p:nvPr/>
          </p:nvCxnSpPr>
          <p:spPr>
            <a:xfrm flipV="1">
              <a:off x="6061581" y="4450264"/>
              <a:ext cx="681882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295"/>
            <p:cNvCxnSpPr>
              <a:stCxn id="127" idx="0"/>
              <a:endCxn id="93" idx="2"/>
            </p:cNvCxnSpPr>
            <p:nvPr/>
          </p:nvCxnSpPr>
          <p:spPr>
            <a:xfrm flipV="1">
              <a:off x="6061581" y="4450264"/>
              <a:ext cx="282090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296"/>
            <p:cNvCxnSpPr>
              <a:endCxn id="81" idx="4"/>
            </p:cNvCxnSpPr>
            <p:nvPr/>
          </p:nvCxnSpPr>
          <p:spPr>
            <a:xfrm rot="16200000" flipV="1">
              <a:off x="8242583" y="3209356"/>
              <a:ext cx="602021" cy="532221"/>
            </a:xfrm>
            <a:prstGeom prst="bentConnector3">
              <a:avLst>
                <a:gd name="adj1" fmla="val 953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297"/>
            <p:cNvSpPr/>
            <p:nvPr/>
          </p:nvSpPr>
          <p:spPr>
            <a:xfrm>
              <a:off x="3979207" y="2873196"/>
              <a:ext cx="307121" cy="157706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298"/>
                <p:cNvSpPr/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75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675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blipFill>
                  <a:blip r:embed="rId13"/>
                  <a:stretch>
                    <a:fillRect l="-19048"/>
                  </a:stretch>
                </a:blip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299"/>
            <p:cNvSpPr/>
            <p:nvPr/>
          </p:nvSpPr>
          <p:spPr>
            <a:xfrm>
              <a:off x="4014218" y="2914390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7" name="Straight Arrow Connector 300"/>
            <p:cNvCxnSpPr/>
            <p:nvPr/>
          </p:nvCxnSpPr>
          <p:spPr>
            <a:xfrm flipV="1">
              <a:off x="3696301" y="3094803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301"/>
            <p:cNvSpPr/>
            <p:nvPr/>
          </p:nvSpPr>
          <p:spPr>
            <a:xfrm>
              <a:off x="4014218" y="4058895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9" name="Straight Arrow Connector 302"/>
            <p:cNvCxnSpPr/>
            <p:nvPr/>
          </p:nvCxnSpPr>
          <p:spPr>
            <a:xfrm flipV="1">
              <a:off x="3696301" y="4236311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303"/>
            <p:cNvGrpSpPr/>
            <p:nvPr/>
          </p:nvGrpSpPr>
          <p:grpSpPr>
            <a:xfrm>
              <a:off x="4130996" y="3914228"/>
              <a:ext cx="2618324" cy="144583"/>
              <a:chOff x="3117593" y="2179041"/>
              <a:chExt cx="2618324" cy="144583"/>
            </a:xfrm>
          </p:grpSpPr>
          <p:cxnSp>
            <p:nvCxnSpPr>
              <p:cNvPr id="242" name="Straight Arrow Connector 463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464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465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474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475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304"/>
            <p:cNvCxnSpPr/>
            <p:nvPr/>
          </p:nvCxnSpPr>
          <p:spPr>
            <a:xfrm flipV="1">
              <a:off x="4130996" y="2780038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305"/>
            <p:cNvCxnSpPr/>
            <p:nvPr/>
          </p:nvCxnSpPr>
          <p:spPr>
            <a:xfrm flipV="1">
              <a:off x="4252971" y="3100922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306"/>
            <p:cNvCxnSpPr/>
            <p:nvPr/>
          </p:nvCxnSpPr>
          <p:spPr>
            <a:xfrm flipV="1">
              <a:off x="4252971" y="4242430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…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blipFill>
                  <a:blip r:embed="rId14"/>
                  <a:stretch>
                    <a:fillRect l="-278" r="-556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Straight Arrow Connector 308"/>
            <p:cNvCxnSpPr>
              <a:stCxn id="127" idx="0"/>
              <a:endCxn id="134" idx="2"/>
            </p:cNvCxnSpPr>
            <p:nvPr/>
          </p:nvCxnSpPr>
          <p:spPr>
            <a:xfrm flipH="1" flipV="1">
              <a:off x="4132768" y="4450263"/>
              <a:ext cx="192881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309"/>
                <p:cNvSpPr/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6" name="Rectangle 3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310"/>
                <p:cNvSpPr/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7" name="Rectangle 3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Elbow Connector 311"/>
            <p:cNvCxnSpPr>
              <a:stCxn id="196" idx="1"/>
            </p:cNvCxnSpPr>
            <p:nvPr/>
          </p:nvCxnSpPr>
          <p:spPr>
            <a:xfrm rot="16200000" flipH="1">
              <a:off x="8324054" y="3492431"/>
              <a:ext cx="238095" cy="804298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312"/>
            <p:cNvCxnSpPr>
              <a:endCxn id="196" idx="3"/>
            </p:cNvCxnSpPr>
            <p:nvPr/>
          </p:nvCxnSpPr>
          <p:spPr>
            <a:xfrm rot="10800000" flipV="1">
              <a:off x="8040952" y="2879315"/>
              <a:ext cx="797518" cy="603164"/>
            </a:xfrm>
            <a:prstGeom prst="bentConnector2">
              <a:avLst/>
            </a:prstGeom>
            <a:ln w="6350">
              <a:solidFill>
                <a:schemeClr val="tx1"/>
              </a:solidFill>
              <a:headEnd type="stealth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313"/>
            <p:cNvGrpSpPr/>
            <p:nvPr/>
          </p:nvGrpSpPr>
          <p:grpSpPr>
            <a:xfrm>
              <a:off x="4419077" y="5414579"/>
              <a:ext cx="3595088" cy="764877"/>
              <a:chOff x="2838378" y="4144309"/>
              <a:chExt cx="3595088" cy="764877"/>
            </a:xfrm>
          </p:grpSpPr>
          <p:cxnSp>
            <p:nvCxnSpPr>
              <p:cNvPr id="229" name="Straight Arrow Connector 438"/>
              <p:cNvCxnSpPr/>
              <p:nvPr/>
            </p:nvCxnSpPr>
            <p:spPr>
              <a:xfrm flipV="1">
                <a:off x="5839579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439"/>
              <p:cNvCxnSpPr/>
              <p:nvPr/>
            </p:nvCxnSpPr>
            <p:spPr>
              <a:xfrm flipV="1">
                <a:off x="3169230" y="4414511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Rectangle 440"/>
              <p:cNvSpPr/>
              <p:nvPr/>
            </p:nvSpPr>
            <p:spPr>
              <a:xfrm>
                <a:off x="2890555" y="4144309"/>
                <a:ext cx="278675" cy="4102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2" name="Straight Arrow Connector 441"/>
              <p:cNvCxnSpPr/>
              <p:nvPr/>
            </p:nvCxnSpPr>
            <p:spPr>
              <a:xfrm flipV="1">
                <a:off x="3174976" y="4293532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ectangle 442"/>
              <p:cNvSpPr/>
              <p:nvPr/>
            </p:nvSpPr>
            <p:spPr>
              <a:xfrm>
                <a:off x="3617814" y="4145101"/>
                <a:ext cx="278675" cy="4094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4" name="Rectangle 443"/>
              <p:cNvSpPr/>
              <p:nvPr/>
            </p:nvSpPr>
            <p:spPr>
              <a:xfrm>
                <a:off x="6048970" y="4144309"/>
                <a:ext cx="278675" cy="4097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5" name="Straight Arrow Connector 444"/>
              <p:cNvCxnSpPr/>
              <p:nvPr/>
            </p:nvCxnSpPr>
            <p:spPr>
              <a:xfrm flipV="1">
                <a:off x="5833354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445"/>
              <p:cNvCxnSpPr/>
              <p:nvPr/>
            </p:nvCxnSpPr>
            <p:spPr>
              <a:xfrm flipV="1">
                <a:off x="4627516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446"/>
              <p:cNvSpPr/>
              <p:nvPr/>
            </p:nvSpPr>
            <p:spPr>
              <a:xfrm>
                <a:off x="4340062" y="4149734"/>
                <a:ext cx="278675" cy="404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8" name="Straight Arrow Connector 447"/>
              <p:cNvCxnSpPr/>
              <p:nvPr/>
            </p:nvCxnSpPr>
            <p:spPr>
              <a:xfrm flipV="1">
                <a:off x="4624902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457"/>
              <p:cNvCxnSpPr/>
              <p:nvPr/>
            </p:nvCxnSpPr>
            <p:spPr>
              <a:xfrm flipV="1">
                <a:off x="3903991" y="4292615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458"/>
              <p:cNvCxnSpPr/>
              <p:nvPr/>
            </p:nvCxnSpPr>
            <p:spPr>
              <a:xfrm flipV="1">
                <a:off x="3895149" y="4417478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TextBox 240"/>
                  <p:cNvSpPr txBox="1"/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…   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41" name="TextBox 2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1" name="Straight Arrow Connector 314"/>
            <p:cNvCxnSpPr>
              <a:stCxn id="231" idx="0"/>
              <a:endCxn id="127" idx="2"/>
            </p:cNvCxnSpPr>
            <p:nvPr/>
          </p:nvCxnSpPr>
          <p:spPr>
            <a:xfrm flipV="1">
              <a:off x="4610592" y="5199987"/>
              <a:ext cx="1450989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315"/>
            <p:cNvCxnSpPr>
              <a:stCxn id="233" idx="0"/>
              <a:endCxn id="127" idx="2"/>
            </p:cNvCxnSpPr>
            <p:nvPr/>
          </p:nvCxnSpPr>
          <p:spPr>
            <a:xfrm flipV="1">
              <a:off x="5337851" y="5199987"/>
              <a:ext cx="723730" cy="21538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316"/>
            <p:cNvCxnSpPr>
              <a:stCxn id="237" idx="0"/>
              <a:endCxn id="127" idx="2"/>
            </p:cNvCxnSpPr>
            <p:nvPr/>
          </p:nvCxnSpPr>
          <p:spPr>
            <a:xfrm flipV="1">
              <a:off x="6060099" y="5199987"/>
              <a:ext cx="1482" cy="22001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317"/>
            <p:cNvCxnSpPr>
              <a:stCxn id="234" idx="0"/>
              <a:endCxn id="127" idx="2"/>
            </p:cNvCxnSpPr>
            <p:nvPr/>
          </p:nvCxnSpPr>
          <p:spPr>
            <a:xfrm flipH="1" flipV="1">
              <a:off x="6061581" y="5199987"/>
              <a:ext cx="1707426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318"/>
            <p:cNvGrpSpPr/>
            <p:nvPr/>
          </p:nvGrpSpPr>
          <p:grpSpPr>
            <a:xfrm rot="19121735">
              <a:off x="3750473" y="3245407"/>
              <a:ext cx="473273" cy="505817"/>
              <a:chOff x="6382879" y="1497946"/>
              <a:chExt cx="766879" cy="813051"/>
            </a:xfrm>
          </p:grpSpPr>
          <p:sp>
            <p:nvSpPr>
              <p:cNvPr id="227" name="Rectangle 43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8" name="Curved Connector 43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319"/>
            <p:cNvGrpSpPr/>
            <p:nvPr/>
          </p:nvGrpSpPr>
          <p:grpSpPr>
            <a:xfrm rot="19121735">
              <a:off x="4301925" y="3244242"/>
              <a:ext cx="473273" cy="505817"/>
              <a:chOff x="6382879" y="1497946"/>
              <a:chExt cx="766879" cy="813051"/>
            </a:xfrm>
          </p:grpSpPr>
          <p:sp>
            <p:nvSpPr>
              <p:cNvPr id="225" name="Rectangle 434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6" name="Curved Connector 435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320"/>
            <p:cNvGrpSpPr/>
            <p:nvPr/>
          </p:nvGrpSpPr>
          <p:grpSpPr>
            <a:xfrm rot="19121735">
              <a:off x="5532697" y="3251432"/>
              <a:ext cx="473273" cy="505817"/>
              <a:chOff x="6382879" y="1497946"/>
              <a:chExt cx="766879" cy="813051"/>
            </a:xfrm>
          </p:grpSpPr>
          <p:sp>
            <p:nvSpPr>
              <p:cNvPr id="223" name="Rectangle 432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4" name="Curved Connector 433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321"/>
            <p:cNvGrpSpPr/>
            <p:nvPr/>
          </p:nvGrpSpPr>
          <p:grpSpPr>
            <a:xfrm rot="19121735">
              <a:off x="6351782" y="3251432"/>
              <a:ext cx="473273" cy="505817"/>
              <a:chOff x="6382879" y="1497946"/>
              <a:chExt cx="766879" cy="813051"/>
            </a:xfrm>
          </p:grpSpPr>
          <p:sp>
            <p:nvSpPr>
              <p:cNvPr id="221" name="Rectangle 430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2" name="Curved Connector 431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Arrow Connector 322"/>
            <p:cNvCxnSpPr/>
            <p:nvPr/>
          </p:nvCxnSpPr>
          <p:spPr>
            <a:xfrm>
              <a:off x="8346993" y="3055639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323"/>
            <p:cNvCxnSpPr/>
            <p:nvPr/>
          </p:nvCxnSpPr>
          <p:spPr>
            <a:xfrm>
              <a:off x="8346993" y="3138152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600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blipFill>
                  <a:blip r:embed="rId18"/>
                  <a:stretch>
                    <a:fillRect l="-40000" r="-30000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TextBox 161"/>
            <p:cNvSpPr txBox="1"/>
            <p:nvPr/>
          </p:nvSpPr>
          <p:spPr>
            <a:xfrm>
              <a:off x="8303161" y="2915145"/>
              <a:ext cx="5770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</a:t>
              </a:r>
              <a:endParaRPr lang="en-US" sz="825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163" name="Group 328"/>
            <p:cNvGrpSpPr/>
            <p:nvPr/>
          </p:nvGrpSpPr>
          <p:grpSpPr>
            <a:xfrm>
              <a:off x="7111280" y="3325334"/>
              <a:ext cx="651435" cy="629998"/>
              <a:chOff x="7535645" y="1747122"/>
              <a:chExt cx="651435" cy="629998"/>
            </a:xfrm>
          </p:grpSpPr>
          <p:sp>
            <p:nvSpPr>
              <p:cNvPr id="209" name="Rectangle 418"/>
              <p:cNvSpPr/>
              <p:nvPr/>
            </p:nvSpPr>
            <p:spPr>
              <a:xfrm>
                <a:off x="7535645" y="1747122"/>
                <a:ext cx="651435" cy="629998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0" name="Oval 419"/>
              <p:cNvSpPr/>
              <p:nvPr/>
            </p:nvSpPr>
            <p:spPr>
              <a:xfrm>
                <a:off x="7776865" y="180297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11" name="Straight Connector 420"/>
              <p:cNvCxnSpPr>
                <a:stCxn id="210" idx="3"/>
                <a:endCxn id="214" idx="7"/>
              </p:cNvCxnSpPr>
              <p:nvPr/>
            </p:nvCxnSpPr>
            <p:spPr>
              <a:xfrm flipH="1">
                <a:off x="7752052" y="1906640"/>
                <a:ext cx="42293" cy="84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421"/>
              <p:cNvCxnSpPr>
                <a:endCxn id="216" idx="0"/>
              </p:cNvCxnSpPr>
              <p:nvPr/>
            </p:nvCxnSpPr>
            <p:spPr>
              <a:xfrm>
                <a:off x="7870976" y="1916386"/>
                <a:ext cx="55227" cy="740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422"/>
              <p:cNvCxnSpPr>
                <a:stCxn id="214" idx="3"/>
                <a:endCxn id="215" idx="7"/>
              </p:cNvCxnSpPr>
              <p:nvPr/>
            </p:nvCxnSpPr>
            <p:spPr>
              <a:xfrm flipH="1">
                <a:off x="7677209" y="2102313"/>
                <a:ext cx="29289" cy="77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423"/>
              <p:cNvSpPr/>
              <p:nvPr/>
            </p:nvSpPr>
            <p:spPr>
              <a:xfrm rot="20263640">
                <a:off x="7669595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5" name="Oval 424"/>
              <p:cNvSpPr/>
              <p:nvPr/>
            </p:nvSpPr>
            <p:spPr>
              <a:xfrm rot="19813611">
                <a:off x="7602222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6" name="Oval 425"/>
              <p:cNvSpPr/>
              <p:nvPr/>
            </p:nvSpPr>
            <p:spPr>
              <a:xfrm rot="20263640">
                <a:off x="7889539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7" name="Oval 426"/>
              <p:cNvSpPr/>
              <p:nvPr/>
            </p:nvSpPr>
            <p:spPr>
              <a:xfrm rot="20148360">
                <a:off x="7812908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8" name="Oval 427"/>
              <p:cNvSpPr/>
              <p:nvPr/>
            </p:nvSpPr>
            <p:spPr>
              <a:xfrm rot="17554939">
                <a:off x="8000446" y="2173481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19" name="Straight Connector 428"/>
              <p:cNvCxnSpPr>
                <a:stCxn id="216" idx="3"/>
                <a:endCxn id="217" idx="7"/>
              </p:cNvCxnSpPr>
              <p:nvPr/>
            </p:nvCxnSpPr>
            <p:spPr>
              <a:xfrm flipH="1">
                <a:off x="7893484" y="2102313"/>
                <a:ext cx="32958" cy="790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429"/>
              <p:cNvCxnSpPr>
                <a:stCxn id="216" idx="4"/>
                <a:endCxn id="218" idx="7"/>
              </p:cNvCxnSpPr>
              <p:nvPr/>
            </p:nvCxnSpPr>
            <p:spPr>
              <a:xfrm>
                <a:off x="7972235" y="2102777"/>
                <a:ext cx="64449" cy="759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Arrow Connector 329"/>
            <p:cNvCxnSpPr>
              <a:stCxn id="98" idx="3"/>
              <a:endCxn id="99" idx="1"/>
            </p:cNvCxnSpPr>
            <p:nvPr/>
          </p:nvCxnSpPr>
          <p:spPr>
            <a:xfrm>
              <a:off x="4804444" y="3100923"/>
              <a:ext cx="3758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330"/>
            <p:cNvGrpSpPr/>
            <p:nvPr/>
          </p:nvGrpSpPr>
          <p:grpSpPr>
            <a:xfrm rot="19121735">
              <a:off x="4904713" y="3252173"/>
              <a:ext cx="473273" cy="505817"/>
              <a:chOff x="6382879" y="1497946"/>
              <a:chExt cx="766879" cy="813051"/>
            </a:xfrm>
          </p:grpSpPr>
          <p:sp>
            <p:nvSpPr>
              <p:cNvPr id="207" name="Rectangle 41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08" name="Curved Connector 41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331"/>
            <p:cNvGrpSpPr/>
            <p:nvPr/>
          </p:nvGrpSpPr>
          <p:grpSpPr>
            <a:xfrm>
              <a:off x="4127874" y="3275210"/>
              <a:ext cx="2609291" cy="145091"/>
              <a:chOff x="3269993" y="1197251"/>
              <a:chExt cx="2609291" cy="145091"/>
            </a:xfrm>
          </p:grpSpPr>
          <p:cxnSp>
            <p:nvCxnSpPr>
              <p:cNvPr id="203" name="Straight Arrow Connector 411"/>
              <p:cNvCxnSpPr/>
              <p:nvPr/>
            </p:nvCxnSpPr>
            <p:spPr>
              <a:xfrm flipV="1">
                <a:off x="3826663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413"/>
              <p:cNvCxnSpPr/>
              <p:nvPr/>
            </p:nvCxnSpPr>
            <p:spPr>
              <a:xfrm flipV="1">
                <a:off x="5879284" y="1203878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414"/>
              <p:cNvCxnSpPr/>
              <p:nvPr/>
            </p:nvCxnSpPr>
            <p:spPr>
              <a:xfrm flipV="1">
                <a:off x="5048847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415"/>
              <p:cNvCxnSpPr/>
              <p:nvPr/>
            </p:nvCxnSpPr>
            <p:spPr>
              <a:xfrm flipV="1">
                <a:off x="3269993" y="119725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Arrow Connector 337"/>
            <p:cNvCxnSpPr/>
            <p:nvPr/>
          </p:nvCxnSpPr>
          <p:spPr>
            <a:xfrm flipV="1">
              <a:off x="8883754" y="328183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338"/>
            <p:cNvGrpSpPr/>
            <p:nvPr/>
          </p:nvGrpSpPr>
          <p:grpSpPr>
            <a:xfrm>
              <a:off x="4130255" y="4418425"/>
              <a:ext cx="2618324" cy="144583"/>
              <a:chOff x="3117593" y="2179041"/>
              <a:chExt cx="2618324" cy="144583"/>
            </a:xfrm>
          </p:grpSpPr>
          <p:cxnSp>
            <p:nvCxnSpPr>
              <p:cNvPr id="198" name="Straight Arrow Connector 368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369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408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409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410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Straight Arrow Connector 339"/>
            <p:cNvCxnSpPr/>
            <p:nvPr/>
          </p:nvCxnSpPr>
          <p:spPr>
            <a:xfrm flipV="1">
              <a:off x="8877404" y="4423769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340"/>
            <p:cNvCxnSpPr/>
            <p:nvPr/>
          </p:nvCxnSpPr>
          <p:spPr>
            <a:xfrm flipV="1">
              <a:off x="4610591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341"/>
            <p:cNvCxnSpPr/>
            <p:nvPr/>
          </p:nvCxnSpPr>
          <p:spPr>
            <a:xfrm flipV="1">
              <a:off x="5336086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342"/>
            <p:cNvCxnSpPr/>
            <p:nvPr/>
          </p:nvCxnSpPr>
          <p:spPr>
            <a:xfrm flipV="1">
              <a:off x="6060098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343"/>
            <p:cNvCxnSpPr/>
            <p:nvPr/>
          </p:nvCxnSpPr>
          <p:spPr>
            <a:xfrm flipV="1">
              <a:off x="7769006" y="5825130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344"/>
            <p:cNvCxnSpPr/>
            <p:nvPr/>
          </p:nvCxnSpPr>
          <p:spPr>
            <a:xfrm flipH="1">
              <a:off x="8223200" y="3049579"/>
              <a:ext cx="103795" cy="52781"/>
            </a:xfrm>
            <a:prstGeom prst="line">
              <a:avLst/>
            </a:prstGeom>
            <a:ln w="6350" cap="sq">
              <a:solidFill>
                <a:schemeClr val="tx1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881473" y="2841029"/>
              <a:ext cx="78012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Word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880155" y="3991814"/>
              <a:ext cx="83997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Action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397277" y="5479679"/>
              <a:ext cx="5984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Encoder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8" name="Text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blipFill>
                  <a:blip r:embed="rId19"/>
                  <a:stretch>
                    <a:fillRect l="-1120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349"/>
                <p:cNvSpPr/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9" name="Rectangle 3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350"/>
                <p:cNvSpPr/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0" name="Rectangle 3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Rectangle 351"/>
                <p:cNvSpPr/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1" name="Rectangle 3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352"/>
                <p:cNvSpPr/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2" name="Rectangle 3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Rectangle 353"/>
                <p:cNvSpPr/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3" name="Rectangle 3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Rectangle 354"/>
                <p:cNvSpPr/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4" name="Rectangle 3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355"/>
                <p:cNvSpPr/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5" name="Rectangle 3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356"/>
                <p:cNvSpPr/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6" name="Rectangle 3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357"/>
                <p:cNvSpPr/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7" name="Rectangle 3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358"/>
                <p:cNvSpPr/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8" name="Rectangle 3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Group 359"/>
            <p:cNvGrpSpPr/>
            <p:nvPr/>
          </p:nvGrpSpPr>
          <p:grpSpPr>
            <a:xfrm>
              <a:off x="7843578" y="3468047"/>
              <a:ext cx="454312" cy="355910"/>
              <a:chOff x="7230805" y="3123527"/>
              <a:chExt cx="454312" cy="355910"/>
            </a:xfrm>
          </p:grpSpPr>
          <p:sp>
            <p:nvSpPr>
              <p:cNvPr id="196" name="Rectangle 366"/>
              <p:cNvSpPr/>
              <p:nvPr/>
            </p:nvSpPr>
            <p:spPr>
              <a:xfrm rot="16200000">
                <a:off x="7281652" y="3120707"/>
                <a:ext cx="293054" cy="32755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Rectangle 367"/>
                  <p:cNvSpPr/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7" name="Rectangle 3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0" name="Right Arrow 360"/>
            <p:cNvSpPr/>
            <p:nvPr/>
          </p:nvSpPr>
          <p:spPr>
            <a:xfrm>
              <a:off x="7784518" y="3551548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91" name="Group 361"/>
            <p:cNvGrpSpPr/>
            <p:nvPr/>
          </p:nvGrpSpPr>
          <p:grpSpPr>
            <a:xfrm>
              <a:off x="8688501" y="1758737"/>
              <a:ext cx="418872" cy="1052683"/>
              <a:chOff x="7625024" y="1530137"/>
              <a:chExt cx="418872" cy="1052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363"/>
                  <p:cNvSpPr/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3" name="Rectangle 3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08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ectangle 364"/>
                  <p:cNvSpPr/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4" name="Rectangle 3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270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Rectangle 365"/>
                  <p:cNvSpPr/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5" name="Rectangle 3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2" name="Right Arrow 362"/>
            <p:cNvSpPr/>
            <p:nvPr/>
          </p:nvSpPr>
          <p:spPr>
            <a:xfrm>
              <a:off x="6997034" y="3554073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7" name="Group 476">
            <a:extLst>
              <a:ext uri="{FF2B5EF4-FFF2-40B4-BE49-F238E27FC236}">
                <a16:creationId xmlns:a16="http://schemas.microsoft.com/office/drawing/2014/main" id="{368FD023-9640-49B0-9640-71AA7A21A6E0}"/>
              </a:ext>
            </a:extLst>
          </p:cNvPr>
          <p:cNvGrpSpPr/>
          <p:nvPr/>
        </p:nvGrpSpPr>
        <p:grpSpPr>
          <a:xfrm>
            <a:off x="1640407" y="2765362"/>
            <a:ext cx="1044515" cy="286976"/>
            <a:chOff x="691278" y="4125708"/>
            <a:chExt cx="1573754" cy="391178"/>
          </a:xfrm>
        </p:grpSpPr>
        <p:pic>
          <p:nvPicPr>
            <p:cNvPr id="248" name="Picture 477">
              <a:extLst>
                <a:ext uri="{FF2B5EF4-FFF2-40B4-BE49-F238E27FC236}">
                  <a16:creationId xmlns:a16="http://schemas.microsoft.com/office/drawing/2014/main" id="{44B469A4-35F7-4C2E-ACAB-E97C90E82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45765" y="4125708"/>
              <a:ext cx="1319267" cy="391178"/>
            </a:xfrm>
            <a:prstGeom prst="rect">
              <a:avLst/>
            </a:prstGeom>
          </p:spPr>
        </p:pic>
        <p:pic>
          <p:nvPicPr>
            <p:cNvPr id="249" name="Picture 488">
              <a:extLst>
                <a:ext uri="{FF2B5EF4-FFF2-40B4-BE49-F238E27FC236}">
                  <a16:creationId xmlns:a16="http://schemas.microsoft.com/office/drawing/2014/main" id="{6902ECBB-4B85-4D92-9C9B-8928E8BF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91278" y="4149338"/>
              <a:ext cx="295706" cy="295706"/>
            </a:xfrm>
            <a:prstGeom prst="rect">
              <a:avLst/>
            </a:prstGeom>
          </p:spPr>
        </p:pic>
      </p:grpSp>
      <p:pic>
        <p:nvPicPr>
          <p:cNvPr id="250" name="Picture 519">
            <a:extLst>
              <a:ext uri="{FF2B5EF4-FFF2-40B4-BE49-F238E27FC236}">
                <a16:creationId xmlns:a16="http://schemas.microsoft.com/office/drawing/2014/main" id="{323B9254-D1E2-4605-B129-7BB97C23DAA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2908" y="2456408"/>
            <a:ext cx="647468" cy="179496"/>
          </a:xfrm>
          <a:prstGeom prst="rect">
            <a:avLst/>
          </a:prstGeom>
        </p:spPr>
      </p:pic>
      <p:cxnSp>
        <p:nvCxnSpPr>
          <p:cNvPr id="251" name="Straight Arrow Connector 520">
            <a:extLst>
              <a:ext uri="{FF2B5EF4-FFF2-40B4-BE49-F238E27FC236}">
                <a16:creationId xmlns:a16="http://schemas.microsoft.com/office/drawing/2014/main" id="{16BD9277-C913-423E-B487-8D2CDE3C4E15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663644" y="2292355"/>
            <a:ext cx="457598" cy="26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21">
            <a:extLst>
              <a:ext uri="{FF2B5EF4-FFF2-40B4-BE49-F238E27FC236}">
                <a16:creationId xmlns:a16="http://schemas.microsoft.com/office/drawing/2014/main" id="{E0EDCDFB-A54C-4E16-BDC3-37C94FBE588D}"/>
              </a:ext>
            </a:extLst>
          </p:cNvPr>
          <p:cNvCxnSpPr>
            <a:cxnSpLocks/>
            <a:stCxn id="248" idx="3"/>
          </p:cNvCxnSpPr>
          <p:nvPr/>
        </p:nvCxnSpPr>
        <p:spPr>
          <a:xfrm>
            <a:off x="2684922" y="2908850"/>
            <a:ext cx="486487" cy="15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62A44E9-E247-4F0B-B913-3ED2960B97CC}"/>
              </a:ext>
            </a:extLst>
          </p:cNvPr>
          <p:cNvSpPr txBox="1"/>
          <p:nvPr/>
        </p:nvSpPr>
        <p:spPr>
          <a:xfrm>
            <a:off x="378474" y="2042667"/>
            <a:ext cx="2055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Objecive function: </a:t>
            </a:r>
            <a:endParaRPr lang="zh-CN" altLang="en-US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8425" y="2577862"/>
            <a:ext cx="4744202" cy="74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9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FE38-1FAA-42B2-B57E-45415A90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401050" cy="994172"/>
          </a:xfrm>
        </p:spPr>
        <p:txBody>
          <a:bodyPr>
            <a:normAutofit/>
          </a:bodyPr>
          <a:lstStyle/>
          <a:p>
            <a:r>
              <a:rPr lang="en-US" altLang="zh-CN" dirty="0"/>
              <a:t>Sequence-to-Dependency </a:t>
            </a:r>
            <a:r>
              <a:rPr lang="en-US" altLang="zh-CN" dirty="0"/>
              <a:t>NMT (SD-NMT)</a:t>
            </a:r>
            <a:endParaRPr lang="zh-CN" altLang="en-US" dirty="0"/>
          </a:p>
        </p:txBody>
      </p:sp>
      <p:sp>
        <p:nvSpPr>
          <p:cNvPr id="58" name="Trapezoid 194">
            <a:extLst>
              <a:ext uri="{FF2B5EF4-FFF2-40B4-BE49-F238E27FC236}">
                <a16:creationId xmlns:a16="http://schemas.microsoft.com/office/drawing/2014/main" id="{33E64FF1-7DCF-4482-B918-379661834FDD}"/>
              </a:ext>
            </a:extLst>
          </p:cNvPr>
          <p:cNvSpPr/>
          <p:nvPr/>
        </p:nvSpPr>
        <p:spPr>
          <a:xfrm rot="10800000">
            <a:off x="2216426" y="1361351"/>
            <a:ext cx="6728791" cy="2237006"/>
          </a:xfrm>
          <a:prstGeom prst="trapezoid">
            <a:avLst>
              <a:gd name="adj" fmla="val 5054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59" name="Group 195">
            <a:extLst>
              <a:ext uri="{FF2B5EF4-FFF2-40B4-BE49-F238E27FC236}">
                <a16:creationId xmlns:a16="http://schemas.microsoft.com/office/drawing/2014/main" id="{02203BE8-F37F-4AEB-94A3-464458078AF2}"/>
              </a:ext>
            </a:extLst>
          </p:cNvPr>
          <p:cNvGrpSpPr/>
          <p:nvPr/>
        </p:nvGrpSpPr>
        <p:grpSpPr>
          <a:xfrm>
            <a:off x="946646" y="2431812"/>
            <a:ext cx="1716999" cy="382999"/>
            <a:chOff x="161582" y="3229054"/>
            <a:chExt cx="2289332" cy="510665"/>
          </a:xfrm>
        </p:grpSpPr>
        <p:pic>
          <p:nvPicPr>
            <p:cNvPr id="60" name="Picture 196">
              <a:extLst>
                <a:ext uri="{FF2B5EF4-FFF2-40B4-BE49-F238E27FC236}">
                  <a16:creationId xmlns:a16="http://schemas.microsoft.com/office/drawing/2014/main" id="{DB6B466A-1780-432D-9C6F-D8B46039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82" y="3233183"/>
              <a:ext cx="822764" cy="506536"/>
            </a:xfrm>
            <a:prstGeom prst="rect">
              <a:avLst/>
            </a:prstGeom>
          </p:spPr>
        </p:pic>
        <p:pic>
          <p:nvPicPr>
            <p:cNvPr id="61" name="Picture 197">
              <a:extLst>
                <a:ext uri="{FF2B5EF4-FFF2-40B4-BE49-F238E27FC236}">
                  <a16:creationId xmlns:a16="http://schemas.microsoft.com/office/drawing/2014/main" id="{202498AE-6857-4E0B-8B8F-E110CD2A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468" y="3229054"/>
              <a:ext cx="1595446" cy="337066"/>
            </a:xfrm>
            <a:prstGeom prst="rect">
              <a:avLst/>
            </a:prstGeom>
          </p:spPr>
        </p:pic>
      </p:grpSp>
      <p:grpSp>
        <p:nvGrpSpPr>
          <p:cNvPr id="62" name="Group 198">
            <a:extLst>
              <a:ext uri="{FF2B5EF4-FFF2-40B4-BE49-F238E27FC236}">
                <a16:creationId xmlns:a16="http://schemas.microsoft.com/office/drawing/2014/main" id="{F404AD0E-AC27-4966-A18B-7B564AFDB6A0}"/>
              </a:ext>
            </a:extLst>
          </p:cNvPr>
          <p:cNvGrpSpPr/>
          <p:nvPr/>
        </p:nvGrpSpPr>
        <p:grpSpPr>
          <a:xfrm>
            <a:off x="2635615" y="1319053"/>
            <a:ext cx="5879735" cy="3459065"/>
            <a:chOff x="2162450" y="1758737"/>
            <a:chExt cx="7839646" cy="4612086"/>
          </a:xfrm>
        </p:grpSpPr>
        <p:sp>
          <p:nvSpPr>
            <p:cNvPr id="79" name="Trapezoid 199">
              <a:extLst>
                <a:ext uri="{FF2B5EF4-FFF2-40B4-BE49-F238E27FC236}">
                  <a16:creationId xmlns:a16="http://schemas.microsoft.com/office/drawing/2014/main" id="{538DAAE9-CD3D-4CAD-8557-3B877F3AD0AB}"/>
                </a:ext>
              </a:extLst>
            </p:cNvPr>
            <p:cNvSpPr/>
            <p:nvPr/>
          </p:nvSpPr>
          <p:spPr>
            <a:xfrm>
              <a:off x="2162450" y="4779253"/>
              <a:ext cx="7839646" cy="1591570"/>
            </a:xfrm>
            <a:prstGeom prst="trapezoid">
              <a:avLst>
                <a:gd name="adj" fmla="val 5887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0" name="Rectangle 200"/>
            <p:cNvSpPr/>
            <p:nvPr/>
          </p:nvSpPr>
          <p:spPr>
            <a:xfrm flipV="1">
              <a:off x="8733505" y="3633770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201"/>
            <p:cNvSpPr/>
            <p:nvPr/>
          </p:nvSpPr>
          <p:spPr>
            <a:xfrm>
              <a:off x="8199265" y="3025167"/>
              <a:ext cx="156433" cy="14928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ectangle 202"/>
            <p:cNvSpPr/>
            <p:nvPr/>
          </p:nvSpPr>
          <p:spPr>
            <a:xfrm flipV="1">
              <a:off x="8733505" y="2489109"/>
              <a:ext cx="288339" cy="2854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tx1">
                  <a:alpha val="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ectangle 203"/>
            <p:cNvSpPr/>
            <p:nvPr/>
          </p:nvSpPr>
          <p:spPr>
            <a:xfrm>
              <a:off x="5761748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2" name="Rectangle 204"/>
            <p:cNvSpPr/>
            <p:nvPr/>
          </p:nvSpPr>
          <p:spPr>
            <a:xfrm>
              <a:off x="6168328" y="4822786"/>
              <a:ext cx="1031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Attention</a:t>
              </a:r>
            </a:p>
          </p:txBody>
        </p:sp>
        <p:sp>
          <p:nvSpPr>
            <p:cNvPr id="93" name="Rectangle 205"/>
            <p:cNvSpPr/>
            <p:nvPr/>
          </p:nvSpPr>
          <p:spPr>
            <a:xfrm>
              <a:off x="8728924" y="2859112"/>
              <a:ext cx="307121" cy="159115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4" name="Rectangle 206"/>
            <p:cNvSpPr/>
            <p:nvPr/>
          </p:nvSpPr>
          <p:spPr>
            <a:xfrm>
              <a:off x="6589902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5" name="Rectangle 207"/>
            <p:cNvSpPr/>
            <p:nvPr/>
          </p:nvSpPr>
          <p:spPr>
            <a:xfrm>
              <a:off x="5148661" y="2879316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6" name="Rectangle 208"/>
            <p:cNvSpPr/>
            <p:nvPr/>
          </p:nvSpPr>
          <p:spPr>
            <a:xfrm>
              <a:off x="4535877" y="2879315"/>
              <a:ext cx="307121" cy="15709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7093203" y="3146555"/>
                  <a:ext cx="70104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partial</m:t>
                        </m:r>
                        <m: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825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203" y="3146555"/>
                  <a:ext cx="701047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8140" r="-3488" b="-380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210"/>
            <p:cNvSpPr/>
            <p:nvPr/>
          </p:nvSpPr>
          <p:spPr>
            <a:xfrm>
              <a:off x="4570888" y="2920509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Rectangle 211"/>
            <p:cNvSpPr/>
            <p:nvPr/>
          </p:nvSpPr>
          <p:spPr>
            <a:xfrm>
              <a:off x="5180329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0" name="Straight Arrow Connector 212"/>
            <p:cNvCxnSpPr>
              <a:stCxn id="99" idx="3"/>
              <a:endCxn id="120" idx="1"/>
            </p:cNvCxnSpPr>
            <p:nvPr/>
          </p:nvCxnSpPr>
          <p:spPr>
            <a:xfrm>
              <a:off x="5416419" y="3100923"/>
              <a:ext cx="37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13"/>
            <p:cNvSpPr/>
            <p:nvPr/>
          </p:nvSpPr>
          <p:spPr>
            <a:xfrm>
              <a:off x="4570888" y="4065014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214"/>
            <p:cNvSpPr/>
            <p:nvPr/>
          </p:nvSpPr>
          <p:spPr>
            <a:xfrm>
              <a:off x="5185578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3" name="Straight Arrow Connector 215"/>
            <p:cNvCxnSpPr>
              <a:stCxn id="101" idx="3"/>
              <a:endCxn id="102" idx="1"/>
            </p:cNvCxnSpPr>
            <p:nvPr/>
          </p:nvCxnSpPr>
          <p:spPr>
            <a:xfrm flipV="1">
              <a:off x="4804444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216"/>
            <p:cNvCxnSpPr/>
            <p:nvPr/>
          </p:nvCxnSpPr>
          <p:spPr>
            <a:xfrm flipV="1">
              <a:off x="4687666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233" y="2499820"/>
                  <a:ext cx="2877454" cy="232800"/>
                </a:xfrm>
                <a:prstGeom prst="rect">
                  <a:avLst/>
                </a:prstGeom>
                <a:blipFill>
                  <a:blip r:embed="rId7"/>
                  <a:stretch>
                    <a:fillRect l="-1130" t="-21429" r="-113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Rectangle 218"/>
            <p:cNvSpPr/>
            <p:nvPr/>
          </p:nvSpPr>
          <p:spPr>
            <a:xfrm>
              <a:off x="6623110" y="4058036"/>
              <a:ext cx="24570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219"/>
            <p:cNvSpPr/>
            <p:nvPr/>
          </p:nvSpPr>
          <p:spPr>
            <a:xfrm>
              <a:off x="6623110" y="2925278"/>
              <a:ext cx="246392" cy="35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8" name="Straight Arrow Connector 220"/>
            <p:cNvCxnSpPr/>
            <p:nvPr/>
          </p:nvCxnSpPr>
          <p:spPr>
            <a:xfrm flipV="1">
              <a:off x="6740287" y="2786665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221"/>
            <p:cNvSpPr/>
            <p:nvPr/>
          </p:nvSpPr>
          <p:spPr>
            <a:xfrm>
              <a:off x="8754551" y="4055684"/>
              <a:ext cx="245706" cy="366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222"/>
            <p:cNvSpPr/>
            <p:nvPr/>
          </p:nvSpPr>
          <p:spPr>
            <a:xfrm>
              <a:off x="8755118" y="2927666"/>
              <a:ext cx="246392" cy="353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1" name="Straight Arrow Connector 223"/>
            <p:cNvCxnSpPr>
              <a:stCxn id="110" idx="0"/>
              <a:endCxn id="90" idx="0"/>
            </p:cNvCxnSpPr>
            <p:nvPr/>
          </p:nvCxnSpPr>
          <p:spPr>
            <a:xfrm flipH="1" flipV="1">
              <a:off x="8877675" y="2774519"/>
              <a:ext cx="639" cy="1531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224"/>
            <p:cNvCxnSpPr>
              <a:stCxn id="109" idx="0"/>
              <a:endCxn id="80" idx="0"/>
            </p:cNvCxnSpPr>
            <p:nvPr/>
          </p:nvCxnSpPr>
          <p:spPr>
            <a:xfrm flipV="1">
              <a:off x="8877404" y="3919180"/>
              <a:ext cx="271" cy="1365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225"/>
            <p:cNvCxnSpPr/>
            <p:nvPr/>
          </p:nvCxnSpPr>
          <p:spPr>
            <a:xfrm>
              <a:off x="6869209" y="3107048"/>
              <a:ext cx="1324368" cy="25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226"/>
            <p:cNvCxnSpPr>
              <a:stCxn id="106" idx="3"/>
              <a:endCxn id="109" idx="1"/>
            </p:cNvCxnSpPr>
            <p:nvPr/>
          </p:nvCxnSpPr>
          <p:spPr>
            <a:xfrm>
              <a:off x="6868816" y="4238933"/>
              <a:ext cx="1885735" cy="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𝑇𝑖𝑚𝑒𝑠𝑡𝑎𝑚𝑝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2           3           4               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200" b="1" i="1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185" y="1825033"/>
                  <a:ext cx="4262792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143" r="-571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228"/>
                <p:cNvSpPr/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6" name="Rectangle 2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1944" y="4496246"/>
                  <a:ext cx="616152" cy="3559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229"/>
                <p:cNvSpPr/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17" name="Rectangle 2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3371" y="3604325"/>
                  <a:ext cx="445165" cy="35591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230"/>
            <p:cNvCxnSpPr/>
            <p:nvPr/>
          </p:nvCxnSpPr>
          <p:spPr>
            <a:xfrm flipV="1">
              <a:off x="6443677" y="309981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231"/>
            <p:cNvCxnSpPr/>
            <p:nvPr/>
          </p:nvCxnSpPr>
          <p:spPr>
            <a:xfrm flipV="1">
              <a:off x="6443677" y="4235586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32"/>
            <p:cNvSpPr/>
            <p:nvPr/>
          </p:nvSpPr>
          <p:spPr>
            <a:xfrm>
              <a:off x="5793416" y="2920509"/>
              <a:ext cx="236090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233"/>
            <p:cNvSpPr/>
            <p:nvPr/>
          </p:nvSpPr>
          <p:spPr>
            <a:xfrm>
              <a:off x="5798665" y="4058810"/>
              <a:ext cx="233556" cy="361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2" name="Straight Arrow Connector 234"/>
            <p:cNvCxnSpPr>
              <a:endCxn id="121" idx="1"/>
            </p:cNvCxnSpPr>
            <p:nvPr/>
          </p:nvCxnSpPr>
          <p:spPr>
            <a:xfrm flipV="1">
              <a:off x="5417531" y="4239707"/>
              <a:ext cx="381134" cy="57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235"/>
            <p:cNvCxnSpPr/>
            <p:nvPr/>
          </p:nvCxnSpPr>
          <p:spPr>
            <a:xfrm flipV="1">
              <a:off x="5909850" y="278615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2               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252" y="4548414"/>
                  <a:ext cx="2378941" cy="232800"/>
                </a:xfrm>
                <a:prstGeom prst="rect">
                  <a:avLst/>
                </a:prstGeom>
                <a:blipFill>
                  <a:blip r:embed="rId11"/>
                  <a:stretch>
                    <a:fillRect l="-685" r="-342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Arrow Connector 237"/>
            <p:cNvCxnSpPr/>
            <p:nvPr/>
          </p:nvCxnSpPr>
          <p:spPr>
            <a:xfrm flipV="1">
              <a:off x="6028141" y="3092888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238"/>
            <p:cNvCxnSpPr/>
            <p:nvPr/>
          </p:nvCxnSpPr>
          <p:spPr>
            <a:xfrm flipV="1">
              <a:off x="6028141" y="4228662"/>
              <a:ext cx="189441" cy="11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495" y="4769101"/>
                  <a:ext cx="366171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40000" r="-42222" b="-245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240"/>
            <p:cNvCxnSpPr>
              <a:stCxn id="127" idx="0"/>
              <a:endCxn id="96" idx="2"/>
            </p:cNvCxnSpPr>
            <p:nvPr/>
          </p:nvCxnSpPr>
          <p:spPr>
            <a:xfrm flipH="1" flipV="1">
              <a:off x="4689438" y="4450263"/>
              <a:ext cx="137214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241"/>
            <p:cNvCxnSpPr>
              <a:stCxn id="127" idx="0"/>
              <a:endCxn id="95" idx="2"/>
            </p:cNvCxnSpPr>
            <p:nvPr/>
          </p:nvCxnSpPr>
          <p:spPr>
            <a:xfrm flipH="1" flipV="1">
              <a:off x="5302222" y="4450264"/>
              <a:ext cx="759359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242"/>
            <p:cNvCxnSpPr>
              <a:stCxn id="127" idx="0"/>
            </p:cNvCxnSpPr>
            <p:nvPr/>
          </p:nvCxnSpPr>
          <p:spPr>
            <a:xfrm flipH="1" flipV="1">
              <a:off x="5943887" y="4450264"/>
              <a:ext cx="11769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294"/>
            <p:cNvCxnSpPr>
              <a:stCxn id="127" idx="0"/>
              <a:endCxn id="94" idx="2"/>
            </p:cNvCxnSpPr>
            <p:nvPr/>
          </p:nvCxnSpPr>
          <p:spPr>
            <a:xfrm flipV="1">
              <a:off x="6061581" y="4450264"/>
              <a:ext cx="681882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295"/>
            <p:cNvCxnSpPr>
              <a:stCxn id="127" idx="0"/>
              <a:endCxn id="93" idx="2"/>
            </p:cNvCxnSpPr>
            <p:nvPr/>
          </p:nvCxnSpPr>
          <p:spPr>
            <a:xfrm flipV="1">
              <a:off x="6061581" y="4450264"/>
              <a:ext cx="2820904" cy="318836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296"/>
            <p:cNvCxnSpPr>
              <a:endCxn id="81" idx="4"/>
            </p:cNvCxnSpPr>
            <p:nvPr/>
          </p:nvCxnSpPr>
          <p:spPr>
            <a:xfrm rot="16200000" flipV="1">
              <a:off x="8242583" y="3209356"/>
              <a:ext cx="602021" cy="532221"/>
            </a:xfrm>
            <a:prstGeom prst="bentConnector3">
              <a:avLst>
                <a:gd name="adj1" fmla="val 953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297"/>
            <p:cNvSpPr/>
            <p:nvPr/>
          </p:nvSpPr>
          <p:spPr>
            <a:xfrm>
              <a:off x="3979207" y="2873196"/>
              <a:ext cx="307121" cy="157706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8000"/>
              </a:schemeClr>
            </a:solidFill>
            <a:ln>
              <a:solidFill>
                <a:srgbClr val="FF0000">
                  <a:alpha val="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298"/>
                <p:cNvSpPr/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75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675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44" y="2879215"/>
                  <a:ext cx="118377" cy="172228"/>
                </a:xfrm>
                <a:prstGeom prst="rect">
                  <a:avLst/>
                </a:prstGeom>
                <a:blipFill>
                  <a:blip r:embed="rId13"/>
                  <a:stretch>
                    <a:fillRect l="-19048"/>
                  </a:stretch>
                </a:blipFill>
                <a:ln w="9525">
                  <a:solidFill>
                    <a:schemeClr val="tx1">
                      <a:alpha val="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299"/>
            <p:cNvSpPr/>
            <p:nvPr/>
          </p:nvSpPr>
          <p:spPr>
            <a:xfrm>
              <a:off x="4014218" y="2914390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7" name="Straight Arrow Connector 300"/>
            <p:cNvCxnSpPr/>
            <p:nvPr/>
          </p:nvCxnSpPr>
          <p:spPr>
            <a:xfrm flipV="1">
              <a:off x="3696301" y="3094803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301"/>
            <p:cNvSpPr/>
            <p:nvPr/>
          </p:nvSpPr>
          <p:spPr>
            <a:xfrm>
              <a:off x="4014218" y="4058895"/>
              <a:ext cx="233556" cy="360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39" name="Straight Arrow Connector 302"/>
            <p:cNvCxnSpPr/>
            <p:nvPr/>
          </p:nvCxnSpPr>
          <p:spPr>
            <a:xfrm flipV="1">
              <a:off x="3696301" y="4236311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303"/>
            <p:cNvGrpSpPr/>
            <p:nvPr/>
          </p:nvGrpSpPr>
          <p:grpSpPr>
            <a:xfrm>
              <a:off x="4130996" y="3914228"/>
              <a:ext cx="2618324" cy="144583"/>
              <a:chOff x="3117593" y="2179041"/>
              <a:chExt cx="2618324" cy="144583"/>
            </a:xfrm>
          </p:grpSpPr>
          <p:cxnSp>
            <p:nvCxnSpPr>
              <p:cNvPr id="242" name="Straight Arrow Connector 463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464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465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474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475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304"/>
            <p:cNvCxnSpPr/>
            <p:nvPr/>
          </p:nvCxnSpPr>
          <p:spPr>
            <a:xfrm flipV="1">
              <a:off x="4130996" y="2780038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305"/>
            <p:cNvCxnSpPr/>
            <p:nvPr/>
          </p:nvCxnSpPr>
          <p:spPr>
            <a:xfrm flipV="1">
              <a:off x="4252971" y="3100922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306"/>
            <p:cNvCxnSpPr/>
            <p:nvPr/>
          </p:nvCxnSpPr>
          <p:spPr>
            <a:xfrm flipV="1">
              <a:off x="4252971" y="4242430"/>
              <a:ext cx="31242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3              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…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457" y="3702451"/>
                  <a:ext cx="2927126" cy="232800"/>
                </a:xfrm>
                <a:prstGeom prst="rect">
                  <a:avLst/>
                </a:prstGeom>
                <a:blipFill>
                  <a:blip r:embed="rId14"/>
                  <a:stretch>
                    <a:fillRect l="-278" r="-556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Straight Arrow Connector 308"/>
            <p:cNvCxnSpPr>
              <a:stCxn id="127" idx="0"/>
              <a:endCxn id="134" idx="2"/>
            </p:cNvCxnSpPr>
            <p:nvPr/>
          </p:nvCxnSpPr>
          <p:spPr>
            <a:xfrm flipH="1" flipV="1">
              <a:off x="4132768" y="4450263"/>
              <a:ext cx="1928813" cy="318837"/>
            </a:xfrm>
            <a:prstGeom prst="straightConnector1">
              <a:avLst/>
            </a:prstGeom>
            <a:ln>
              <a:solidFill>
                <a:schemeClr val="tx1"/>
              </a:solidFill>
              <a:headEnd w="sm" len="sm"/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309"/>
                <p:cNvSpPr/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6" name="Rectangle 3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975" y="3335725"/>
                  <a:ext cx="464059" cy="3385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310"/>
                <p:cNvSpPr/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47" name="Rectangle 3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621" y="4492597"/>
                  <a:ext cx="469531" cy="3385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Elbow Connector 311"/>
            <p:cNvCxnSpPr>
              <a:stCxn id="196" idx="1"/>
            </p:cNvCxnSpPr>
            <p:nvPr/>
          </p:nvCxnSpPr>
          <p:spPr>
            <a:xfrm rot="16200000" flipH="1">
              <a:off x="8324054" y="3492431"/>
              <a:ext cx="238095" cy="804298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312"/>
            <p:cNvCxnSpPr>
              <a:endCxn id="196" idx="3"/>
            </p:cNvCxnSpPr>
            <p:nvPr/>
          </p:nvCxnSpPr>
          <p:spPr>
            <a:xfrm rot="10800000" flipV="1">
              <a:off x="8040952" y="2879315"/>
              <a:ext cx="797518" cy="603164"/>
            </a:xfrm>
            <a:prstGeom prst="bentConnector2">
              <a:avLst/>
            </a:prstGeom>
            <a:ln w="6350">
              <a:solidFill>
                <a:schemeClr val="tx1"/>
              </a:solidFill>
              <a:headEnd type="stealth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313"/>
            <p:cNvGrpSpPr/>
            <p:nvPr/>
          </p:nvGrpSpPr>
          <p:grpSpPr>
            <a:xfrm>
              <a:off x="4419077" y="5414579"/>
              <a:ext cx="3595088" cy="764877"/>
              <a:chOff x="2838378" y="4144309"/>
              <a:chExt cx="3595088" cy="764877"/>
            </a:xfrm>
          </p:grpSpPr>
          <p:cxnSp>
            <p:nvCxnSpPr>
              <p:cNvPr id="229" name="Straight Arrow Connector 438"/>
              <p:cNvCxnSpPr/>
              <p:nvPr/>
            </p:nvCxnSpPr>
            <p:spPr>
              <a:xfrm flipV="1">
                <a:off x="5839579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439"/>
              <p:cNvCxnSpPr/>
              <p:nvPr/>
            </p:nvCxnSpPr>
            <p:spPr>
              <a:xfrm flipV="1">
                <a:off x="3169230" y="4414511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Rectangle 440"/>
              <p:cNvSpPr/>
              <p:nvPr/>
            </p:nvSpPr>
            <p:spPr>
              <a:xfrm>
                <a:off x="2890555" y="4144309"/>
                <a:ext cx="278675" cy="4102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2" name="Straight Arrow Connector 441"/>
              <p:cNvCxnSpPr/>
              <p:nvPr/>
            </p:nvCxnSpPr>
            <p:spPr>
              <a:xfrm flipV="1">
                <a:off x="3174976" y="4293532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ectangle 442"/>
              <p:cNvSpPr/>
              <p:nvPr/>
            </p:nvSpPr>
            <p:spPr>
              <a:xfrm>
                <a:off x="3617814" y="4145101"/>
                <a:ext cx="278675" cy="4094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4" name="Rectangle 443"/>
              <p:cNvSpPr/>
              <p:nvPr/>
            </p:nvSpPr>
            <p:spPr>
              <a:xfrm>
                <a:off x="6048970" y="4144309"/>
                <a:ext cx="278675" cy="4097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5" name="Straight Arrow Connector 444"/>
              <p:cNvCxnSpPr/>
              <p:nvPr/>
            </p:nvCxnSpPr>
            <p:spPr>
              <a:xfrm flipV="1">
                <a:off x="5833354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445"/>
              <p:cNvCxnSpPr/>
              <p:nvPr/>
            </p:nvCxnSpPr>
            <p:spPr>
              <a:xfrm flipV="1">
                <a:off x="4627516" y="4291731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ectangle 446"/>
              <p:cNvSpPr/>
              <p:nvPr/>
            </p:nvSpPr>
            <p:spPr>
              <a:xfrm>
                <a:off x="4340062" y="4149734"/>
                <a:ext cx="278675" cy="404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38" name="Straight Arrow Connector 447"/>
              <p:cNvCxnSpPr/>
              <p:nvPr/>
            </p:nvCxnSpPr>
            <p:spPr>
              <a:xfrm flipV="1">
                <a:off x="4624902" y="4417874"/>
                <a:ext cx="206837" cy="40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457"/>
              <p:cNvCxnSpPr/>
              <p:nvPr/>
            </p:nvCxnSpPr>
            <p:spPr>
              <a:xfrm flipV="1">
                <a:off x="3903991" y="4292615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458"/>
              <p:cNvCxnSpPr/>
              <p:nvPr/>
            </p:nvCxnSpPr>
            <p:spPr>
              <a:xfrm flipV="1">
                <a:off x="3895149" y="4417478"/>
                <a:ext cx="433580" cy="12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TextBox 240"/>
                  <p:cNvSpPr txBox="1"/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…            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41" name="TextBox 2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378" y="4601410"/>
                    <a:ext cx="3595088" cy="30777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31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1" name="Straight Arrow Connector 314"/>
            <p:cNvCxnSpPr>
              <a:stCxn id="231" idx="0"/>
              <a:endCxn id="127" idx="2"/>
            </p:cNvCxnSpPr>
            <p:nvPr/>
          </p:nvCxnSpPr>
          <p:spPr>
            <a:xfrm flipV="1">
              <a:off x="4610592" y="5199987"/>
              <a:ext cx="1450989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315"/>
            <p:cNvCxnSpPr>
              <a:stCxn id="233" idx="0"/>
              <a:endCxn id="127" idx="2"/>
            </p:cNvCxnSpPr>
            <p:nvPr/>
          </p:nvCxnSpPr>
          <p:spPr>
            <a:xfrm flipV="1">
              <a:off x="5337851" y="5199987"/>
              <a:ext cx="723730" cy="21538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316"/>
            <p:cNvCxnSpPr>
              <a:stCxn id="237" idx="0"/>
              <a:endCxn id="127" idx="2"/>
            </p:cNvCxnSpPr>
            <p:nvPr/>
          </p:nvCxnSpPr>
          <p:spPr>
            <a:xfrm flipV="1">
              <a:off x="6060099" y="5199987"/>
              <a:ext cx="1482" cy="22001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317"/>
            <p:cNvCxnSpPr>
              <a:stCxn id="234" idx="0"/>
              <a:endCxn id="127" idx="2"/>
            </p:cNvCxnSpPr>
            <p:nvPr/>
          </p:nvCxnSpPr>
          <p:spPr>
            <a:xfrm flipH="1" flipV="1">
              <a:off x="6061581" y="5199987"/>
              <a:ext cx="1707426" cy="214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318"/>
            <p:cNvGrpSpPr/>
            <p:nvPr/>
          </p:nvGrpSpPr>
          <p:grpSpPr>
            <a:xfrm rot="19121735">
              <a:off x="3750473" y="3245407"/>
              <a:ext cx="473273" cy="505817"/>
              <a:chOff x="6382879" y="1497946"/>
              <a:chExt cx="766879" cy="813051"/>
            </a:xfrm>
          </p:grpSpPr>
          <p:sp>
            <p:nvSpPr>
              <p:cNvPr id="227" name="Rectangle 43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8" name="Curved Connector 43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319"/>
            <p:cNvGrpSpPr/>
            <p:nvPr/>
          </p:nvGrpSpPr>
          <p:grpSpPr>
            <a:xfrm rot="19121735">
              <a:off x="4301925" y="3244242"/>
              <a:ext cx="473273" cy="505817"/>
              <a:chOff x="6382879" y="1497946"/>
              <a:chExt cx="766879" cy="813051"/>
            </a:xfrm>
          </p:grpSpPr>
          <p:sp>
            <p:nvSpPr>
              <p:cNvPr id="225" name="Rectangle 434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6" name="Curved Connector 435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320"/>
            <p:cNvGrpSpPr/>
            <p:nvPr/>
          </p:nvGrpSpPr>
          <p:grpSpPr>
            <a:xfrm rot="19121735">
              <a:off x="5532697" y="3251432"/>
              <a:ext cx="473273" cy="505817"/>
              <a:chOff x="6382879" y="1497946"/>
              <a:chExt cx="766879" cy="813051"/>
            </a:xfrm>
          </p:grpSpPr>
          <p:sp>
            <p:nvSpPr>
              <p:cNvPr id="223" name="Rectangle 432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4" name="Curved Connector 433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321"/>
            <p:cNvGrpSpPr/>
            <p:nvPr/>
          </p:nvGrpSpPr>
          <p:grpSpPr>
            <a:xfrm rot="19121735">
              <a:off x="6351782" y="3251432"/>
              <a:ext cx="473273" cy="505817"/>
              <a:chOff x="6382879" y="1497946"/>
              <a:chExt cx="766879" cy="813051"/>
            </a:xfrm>
          </p:grpSpPr>
          <p:sp>
            <p:nvSpPr>
              <p:cNvPr id="221" name="Rectangle 430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22" name="Curved Connector 431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Arrow Connector 322"/>
            <p:cNvCxnSpPr/>
            <p:nvPr/>
          </p:nvCxnSpPr>
          <p:spPr>
            <a:xfrm>
              <a:off x="8346993" y="3055639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323"/>
            <p:cNvCxnSpPr/>
            <p:nvPr/>
          </p:nvCxnSpPr>
          <p:spPr>
            <a:xfrm>
              <a:off x="8346993" y="3138152"/>
              <a:ext cx="4075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600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6532" y="3154590"/>
                  <a:ext cx="81219" cy="123111"/>
                </a:xfrm>
                <a:prstGeom prst="rect">
                  <a:avLst/>
                </a:prstGeom>
                <a:blipFill>
                  <a:blip r:embed="rId18"/>
                  <a:stretch>
                    <a:fillRect l="-40000" r="-30000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TextBox 161"/>
            <p:cNvSpPr txBox="1"/>
            <p:nvPr/>
          </p:nvSpPr>
          <p:spPr>
            <a:xfrm>
              <a:off x="8303161" y="2915145"/>
              <a:ext cx="5770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</a:t>
              </a:r>
              <a:endParaRPr lang="en-US" sz="825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grpSp>
          <p:nvGrpSpPr>
            <p:cNvPr id="163" name="Group 328"/>
            <p:cNvGrpSpPr/>
            <p:nvPr/>
          </p:nvGrpSpPr>
          <p:grpSpPr>
            <a:xfrm>
              <a:off x="7111280" y="3325334"/>
              <a:ext cx="651435" cy="629998"/>
              <a:chOff x="7535645" y="1747122"/>
              <a:chExt cx="651435" cy="629998"/>
            </a:xfrm>
          </p:grpSpPr>
          <p:sp>
            <p:nvSpPr>
              <p:cNvPr id="209" name="Rectangle 418"/>
              <p:cNvSpPr/>
              <p:nvPr/>
            </p:nvSpPr>
            <p:spPr>
              <a:xfrm>
                <a:off x="7535645" y="1747122"/>
                <a:ext cx="651435" cy="629998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0" name="Oval 419"/>
              <p:cNvSpPr/>
              <p:nvPr/>
            </p:nvSpPr>
            <p:spPr>
              <a:xfrm>
                <a:off x="7776865" y="180297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11" name="Straight Connector 420"/>
              <p:cNvCxnSpPr>
                <a:stCxn id="210" idx="3"/>
                <a:endCxn id="214" idx="7"/>
              </p:cNvCxnSpPr>
              <p:nvPr/>
            </p:nvCxnSpPr>
            <p:spPr>
              <a:xfrm flipH="1">
                <a:off x="7752052" y="1906640"/>
                <a:ext cx="42293" cy="84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421"/>
              <p:cNvCxnSpPr>
                <a:endCxn id="216" idx="0"/>
              </p:cNvCxnSpPr>
              <p:nvPr/>
            </p:nvCxnSpPr>
            <p:spPr>
              <a:xfrm>
                <a:off x="7870976" y="1916386"/>
                <a:ext cx="55227" cy="740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422"/>
              <p:cNvCxnSpPr>
                <a:stCxn id="214" idx="3"/>
                <a:endCxn id="215" idx="7"/>
              </p:cNvCxnSpPr>
              <p:nvPr/>
            </p:nvCxnSpPr>
            <p:spPr>
              <a:xfrm flipH="1">
                <a:off x="7677209" y="2102313"/>
                <a:ext cx="29289" cy="77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423"/>
              <p:cNvSpPr/>
              <p:nvPr/>
            </p:nvSpPr>
            <p:spPr>
              <a:xfrm rot="20263640">
                <a:off x="7669595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5" name="Oval 424"/>
              <p:cNvSpPr/>
              <p:nvPr/>
            </p:nvSpPr>
            <p:spPr>
              <a:xfrm rot="19813611">
                <a:off x="7602222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6" name="Oval 425"/>
              <p:cNvSpPr/>
              <p:nvPr/>
            </p:nvSpPr>
            <p:spPr>
              <a:xfrm rot="20263640">
                <a:off x="7889539" y="1985858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7" name="Oval 426"/>
              <p:cNvSpPr/>
              <p:nvPr/>
            </p:nvSpPr>
            <p:spPr>
              <a:xfrm rot="20148360">
                <a:off x="7812908" y="2177116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8" name="Oval 427"/>
              <p:cNvSpPr/>
              <p:nvPr/>
            </p:nvSpPr>
            <p:spPr>
              <a:xfrm rot="17554939">
                <a:off x="8000446" y="2173481"/>
                <a:ext cx="119360" cy="12145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19" name="Straight Connector 428"/>
              <p:cNvCxnSpPr>
                <a:stCxn id="216" idx="3"/>
                <a:endCxn id="217" idx="7"/>
              </p:cNvCxnSpPr>
              <p:nvPr/>
            </p:nvCxnSpPr>
            <p:spPr>
              <a:xfrm flipH="1">
                <a:off x="7893484" y="2102313"/>
                <a:ext cx="32958" cy="790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429"/>
              <p:cNvCxnSpPr>
                <a:stCxn id="216" idx="4"/>
                <a:endCxn id="218" idx="7"/>
              </p:cNvCxnSpPr>
              <p:nvPr/>
            </p:nvCxnSpPr>
            <p:spPr>
              <a:xfrm>
                <a:off x="7972235" y="2102777"/>
                <a:ext cx="64449" cy="759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Arrow Connector 329"/>
            <p:cNvCxnSpPr>
              <a:stCxn id="98" idx="3"/>
              <a:endCxn id="99" idx="1"/>
            </p:cNvCxnSpPr>
            <p:nvPr/>
          </p:nvCxnSpPr>
          <p:spPr>
            <a:xfrm>
              <a:off x="4804444" y="3100923"/>
              <a:ext cx="3758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330"/>
            <p:cNvGrpSpPr/>
            <p:nvPr/>
          </p:nvGrpSpPr>
          <p:grpSpPr>
            <a:xfrm rot="19121735">
              <a:off x="4904713" y="3252173"/>
              <a:ext cx="473273" cy="505817"/>
              <a:chOff x="6382879" y="1497946"/>
              <a:chExt cx="766879" cy="813051"/>
            </a:xfrm>
          </p:grpSpPr>
          <p:sp>
            <p:nvSpPr>
              <p:cNvPr id="207" name="Rectangle 416"/>
              <p:cNvSpPr/>
              <p:nvPr/>
            </p:nvSpPr>
            <p:spPr>
              <a:xfrm rot="10800000">
                <a:off x="6463417" y="1657315"/>
                <a:ext cx="399111" cy="46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825" i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208" name="Curved Connector 417"/>
              <p:cNvCxnSpPr/>
              <p:nvPr/>
            </p:nvCxnSpPr>
            <p:spPr>
              <a:xfrm rot="5400000" flipH="1" flipV="1">
                <a:off x="6359793" y="1521032"/>
                <a:ext cx="813051" cy="766879"/>
              </a:xfrm>
              <a:prstGeom prst="curvedConnector2">
                <a:avLst/>
              </a:prstGeom>
              <a:ln w="9525"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331"/>
            <p:cNvGrpSpPr/>
            <p:nvPr/>
          </p:nvGrpSpPr>
          <p:grpSpPr>
            <a:xfrm>
              <a:off x="4127874" y="3275210"/>
              <a:ext cx="2609291" cy="145091"/>
              <a:chOff x="3269993" y="1197251"/>
              <a:chExt cx="2609291" cy="145091"/>
            </a:xfrm>
          </p:grpSpPr>
          <p:cxnSp>
            <p:nvCxnSpPr>
              <p:cNvPr id="203" name="Straight Arrow Connector 411"/>
              <p:cNvCxnSpPr/>
              <p:nvPr/>
            </p:nvCxnSpPr>
            <p:spPr>
              <a:xfrm flipV="1">
                <a:off x="3826663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413"/>
              <p:cNvCxnSpPr/>
              <p:nvPr/>
            </p:nvCxnSpPr>
            <p:spPr>
              <a:xfrm flipV="1">
                <a:off x="5879284" y="1203878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414"/>
              <p:cNvCxnSpPr/>
              <p:nvPr/>
            </p:nvCxnSpPr>
            <p:spPr>
              <a:xfrm flipV="1">
                <a:off x="5048847" y="120337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415"/>
              <p:cNvCxnSpPr/>
              <p:nvPr/>
            </p:nvCxnSpPr>
            <p:spPr>
              <a:xfrm flipV="1">
                <a:off x="3269993" y="119725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Arrow Connector 337"/>
            <p:cNvCxnSpPr/>
            <p:nvPr/>
          </p:nvCxnSpPr>
          <p:spPr>
            <a:xfrm flipV="1">
              <a:off x="8883754" y="3281837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oup 338"/>
            <p:cNvGrpSpPr/>
            <p:nvPr/>
          </p:nvGrpSpPr>
          <p:grpSpPr>
            <a:xfrm>
              <a:off x="4130255" y="4418425"/>
              <a:ext cx="2618324" cy="144583"/>
              <a:chOff x="3117593" y="2179041"/>
              <a:chExt cx="2618324" cy="144583"/>
            </a:xfrm>
          </p:grpSpPr>
          <p:cxnSp>
            <p:nvCxnSpPr>
              <p:cNvPr id="198" name="Straight Arrow Connector 368"/>
              <p:cNvCxnSpPr/>
              <p:nvPr/>
            </p:nvCxnSpPr>
            <p:spPr>
              <a:xfrm flipV="1">
                <a:off x="3674263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369"/>
              <p:cNvCxnSpPr/>
              <p:nvPr/>
            </p:nvCxnSpPr>
            <p:spPr>
              <a:xfrm flipV="1">
                <a:off x="4283360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408"/>
              <p:cNvCxnSpPr/>
              <p:nvPr/>
            </p:nvCxnSpPr>
            <p:spPr>
              <a:xfrm flipV="1">
                <a:off x="5735917" y="2184385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409"/>
              <p:cNvCxnSpPr/>
              <p:nvPr/>
            </p:nvCxnSpPr>
            <p:spPr>
              <a:xfrm flipV="1">
                <a:off x="4896447" y="2185160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410"/>
              <p:cNvCxnSpPr/>
              <p:nvPr/>
            </p:nvCxnSpPr>
            <p:spPr>
              <a:xfrm flipV="1">
                <a:off x="3117593" y="2179041"/>
                <a:ext cx="0" cy="13846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Straight Arrow Connector 339"/>
            <p:cNvCxnSpPr/>
            <p:nvPr/>
          </p:nvCxnSpPr>
          <p:spPr>
            <a:xfrm flipV="1">
              <a:off x="8877404" y="4423769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340"/>
            <p:cNvCxnSpPr/>
            <p:nvPr/>
          </p:nvCxnSpPr>
          <p:spPr>
            <a:xfrm flipV="1">
              <a:off x="4610591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341"/>
            <p:cNvCxnSpPr/>
            <p:nvPr/>
          </p:nvCxnSpPr>
          <p:spPr>
            <a:xfrm flipV="1">
              <a:off x="5336086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342"/>
            <p:cNvCxnSpPr/>
            <p:nvPr/>
          </p:nvCxnSpPr>
          <p:spPr>
            <a:xfrm flipV="1">
              <a:off x="6060098" y="5824374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343"/>
            <p:cNvCxnSpPr/>
            <p:nvPr/>
          </p:nvCxnSpPr>
          <p:spPr>
            <a:xfrm flipV="1">
              <a:off x="7769006" y="5825130"/>
              <a:ext cx="0" cy="1384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344"/>
            <p:cNvCxnSpPr/>
            <p:nvPr/>
          </p:nvCxnSpPr>
          <p:spPr>
            <a:xfrm flipH="1">
              <a:off x="8223200" y="3049579"/>
              <a:ext cx="103795" cy="52781"/>
            </a:xfrm>
            <a:prstGeom prst="line">
              <a:avLst/>
            </a:prstGeom>
            <a:ln w="6350" cap="sq">
              <a:solidFill>
                <a:schemeClr val="tx1"/>
              </a:solidFill>
              <a:round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881473" y="2841029"/>
              <a:ext cx="78012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Word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880155" y="3991814"/>
              <a:ext cx="83997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Action RNN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397277" y="5479679"/>
              <a:ext cx="59845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05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Encoder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…       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8" name="Text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989" y="2185712"/>
                  <a:ext cx="2903445" cy="258105"/>
                </a:xfrm>
                <a:prstGeom prst="rect">
                  <a:avLst/>
                </a:prstGeom>
                <a:blipFill>
                  <a:blip r:embed="rId19"/>
                  <a:stretch>
                    <a:fillRect l="-1120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349"/>
                <p:cNvSpPr/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9" name="Rectangle 3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936" y="2897690"/>
                  <a:ext cx="421483" cy="3385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350"/>
                <p:cNvSpPr/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0" name="Rectangle 3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670" y="4022810"/>
                  <a:ext cx="421483" cy="33855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Rectangle 351"/>
                <p:cNvSpPr/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1" name="Rectangle 3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022" y="5431156"/>
                  <a:ext cx="421483" cy="33855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352"/>
                <p:cNvSpPr/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2" name="Rectangle 3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488" y="3340566"/>
                  <a:ext cx="459871" cy="33855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Rectangle 353"/>
                <p:cNvSpPr/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3" name="Rectangle 3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2015" y="3340565"/>
                  <a:ext cx="464059" cy="33855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Rectangle 354"/>
                <p:cNvSpPr/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4" name="Rectangle 3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790" y="3336639"/>
                  <a:ext cx="616323" cy="35591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355"/>
                <p:cNvSpPr/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5" name="Rectangle 3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991" y="3366559"/>
                  <a:ext cx="616323" cy="35591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356"/>
                <p:cNvSpPr/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6" name="Rectangle 3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412" y="3347382"/>
                  <a:ext cx="464059" cy="33855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357"/>
                <p:cNvSpPr/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7" name="Rectangle 3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189600"/>
                  <a:ext cx="400196" cy="33855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358"/>
                <p:cNvSpPr/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8" name="Rectangle 3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34" y="2489038"/>
                  <a:ext cx="400196" cy="34445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9" name="Group 359"/>
            <p:cNvGrpSpPr/>
            <p:nvPr/>
          </p:nvGrpSpPr>
          <p:grpSpPr>
            <a:xfrm>
              <a:off x="7843578" y="3468047"/>
              <a:ext cx="454312" cy="355910"/>
              <a:chOff x="7230805" y="3123527"/>
              <a:chExt cx="454312" cy="355910"/>
            </a:xfrm>
          </p:grpSpPr>
          <p:sp>
            <p:nvSpPr>
              <p:cNvPr id="196" name="Rectangle 366"/>
              <p:cNvSpPr/>
              <p:nvPr/>
            </p:nvSpPr>
            <p:spPr>
              <a:xfrm rot="16200000">
                <a:off x="7281652" y="3120707"/>
                <a:ext cx="293054" cy="32755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Rectangle 367"/>
                  <p:cNvSpPr/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7" name="Rectangle 3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0805" y="3123527"/>
                    <a:ext cx="454312" cy="35591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0" name="Right Arrow 360"/>
            <p:cNvSpPr/>
            <p:nvPr/>
          </p:nvSpPr>
          <p:spPr>
            <a:xfrm>
              <a:off x="7784518" y="3551548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91" name="Group 361"/>
            <p:cNvGrpSpPr/>
            <p:nvPr/>
          </p:nvGrpSpPr>
          <p:grpSpPr>
            <a:xfrm>
              <a:off x="8688501" y="1758737"/>
              <a:ext cx="418872" cy="1052683"/>
              <a:chOff x="7625024" y="1530137"/>
              <a:chExt cx="418872" cy="10526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 363"/>
                  <p:cNvSpPr/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3" name="Rectangle 3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6147" y="2226910"/>
                    <a:ext cx="299938" cy="35591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108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ectangle 364"/>
                  <p:cNvSpPr/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4" name="Rectangle 3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5024" y="1934389"/>
                    <a:ext cx="299938" cy="38121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270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Rectangle 365"/>
                  <p:cNvSpPr/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95" name="Rectangle 3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6611" y="1530137"/>
                    <a:ext cx="387285" cy="4001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2" name="Right Arrow 362"/>
            <p:cNvSpPr/>
            <p:nvPr/>
          </p:nvSpPr>
          <p:spPr>
            <a:xfrm>
              <a:off x="6997034" y="3554073"/>
              <a:ext cx="76346" cy="158085"/>
            </a:xfrm>
            <a:prstGeom prst="rightArrow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7" name="Group 476">
            <a:extLst>
              <a:ext uri="{FF2B5EF4-FFF2-40B4-BE49-F238E27FC236}">
                <a16:creationId xmlns:a16="http://schemas.microsoft.com/office/drawing/2014/main" id="{368FD023-9640-49B0-9640-71AA7A21A6E0}"/>
              </a:ext>
            </a:extLst>
          </p:cNvPr>
          <p:cNvGrpSpPr/>
          <p:nvPr/>
        </p:nvGrpSpPr>
        <p:grpSpPr>
          <a:xfrm>
            <a:off x="1640407" y="2765362"/>
            <a:ext cx="1044515" cy="286976"/>
            <a:chOff x="691278" y="4125708"/>
            <a:chExt cx="1573754" cy="391178"/>
          </a:xfrm>
        </p:grpSpPr>
        <p:pic>
          <p:nvPicPr>
            <p:cNvPr id="248" name="Picture 477">
              <a:extLst>
                <a:ext uri="{FF2B5EF4-FFF2-40B4-BE49-F238E27FC236}">
                  <a16:creationId xmlns:a16="http://schemas.microsoft.com/office/drawing/2014/main" id="{44B469A4-35F7-4C2E-ACAB-E97C90E82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45765" y="4125708"/>
              <a:ext cx="1319267" cy="391178"/>
            </a:xfrm>
            <a:prstGeom prst="rect">
              <a:avLst/>
            </a:prstGeom>
          </p:spPr>
        </p:pic>
        <p:pic>
          <p:nvPicPr>
            <p:cNvPr id="249" name="Picture 488">
              <a:extLst>
                <a:ext uri="{FF2B5EF4-FFF2-40B4-BE49-F238E27FC236}">
                  <a16:creationId xmlns:a16="http://schemas.microsoft.com/office/drawing/2014/main" id="{6902ECBB-4B85-4D92-9C9B-8928E8BFE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91278" y="4149338"/>
              <a:ext cx="295706" cy="295706"/>
            </a:xfrm>
            <a:prstGeom prst="rect">
              <a:avLst/>
            </a:prstGeom>
          </p:spPr>
        </p:pic>
      </p:grpSp>
      <p:pic>
        <p:nvPicPr>
          <p:cNvPr id="250" name="Picture 519">
            <a:extLst>
              <a:ext uri="{FF2B5EF4-FFF2-40B4-BE49-F238E27FC236}">
                <a16:creationId xmlns:a16="http://schemas.microsoft.com/office/drawing/2014/main" id="{323B9254-D1E2-4605-B129-7BB97C23DAA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2908" y="2456408"/>
            <a:ext cx="647468" cy="179496"/>
          </a:xfrm>
          <a:prstGeom prst="rect">
            <a:avLst/>
          </a:prstGeom>
        </p:spPr>
      </p:pic>
      <p:cxnSp>
        <p:nvCxnSpPr>
          <p:cNvPr id="251" name="Straight Arrow Connector 520">
            <a:extLst>
              <a:ext uri="{FF2B5EF4-FFF2-40B4-BE49-F238E27FC236}">
                <a16:creationId xmlns:a16="http://schemas.microsoft.com/office/drawing/2014/main" id="{16BD9277-C913-423E-B487-8D2CDE3C4E15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663644" y="2292355"/>
            <a:ext cx="457598" cy="26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521">
            <a:extLst>
              <a:ext uri="{FF2B5EF4-FFF2-40B4-BE49-F238E27FC236}">
                <a16:creationId xmlns:a16="http://schemas.microsoft.com/office/drawing/2014/main" id="{E0EDCDFB-A54C-4E16-BDC3-37C94FBE588D}"/>
              </a:ext>
            </a:extLst>
          </p:cNvPr>
          <p:cNvCxnSpPr>
            <a:cxnSpLocks/>
            <a:stCxn id="248" idx="3"/>
          </p:cNvCxnSpPr>
          <p:nvPr/>
        </p:nvCxnSpPr>
        <p:spPr>
          <a:xfrm>
            <a:off x="2684922" y="2908850"/>
            <a:ext cx="486487" cy="15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D62A44E9-E247-4F0B-B913-3ED2960B97CC}"/>
              </a:ext>
            </a:extLst>
          </p:cNvPr>
          <p:cNvSpPr txBox="1"/>
          <p:nvPr/>
        </p:nvSpPr>
        <p:spPr>
          <a:xfrm>
            <a:off x="378474" y="2042667"/>
            <a:ext cx="2055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Objecive function: </a:t>
            </a:r>
            <a:endParaRPr lang="zh-CN" altLang="en-US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1297" y="1110138"/>
                <a:ext cx="3448185" cy="34009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依存特征</a:t>
                </a:r>
                <a:endParaRPr lang="en-US" dirty="0"/>
              </a:p>
              <a:p>
                <a:pPr lvl="1"/>
                <a:r>
                  <a:rPr lang="zh-CN" altLang="en-US" dirty="0" smtClean="0"/>
                  <a:t>一元文法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zh-CN" altLang="en-US" dirty="0" smtClean="0"/>
                  <a:t>二元文法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eqAr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0" dirty="0" smtClean="0"/>
                  <a:t>表示栈顶元素</a:t>
                </a:r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b="0" dirty="0" smtClean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0" dirty="0" smtClean="0"/>
                  <a:t>的最左子节点</a:t>
                </a:r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 smtClean="0"/>
                  <a:t>最右子节点</a:t>
                </a:r>
                <a:endParaRPr lang="en-US" b="0" dirty="0" smtClean="0"/>
              </a:p>
              <a:p>
                <a:pPr lvl="2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1297" y="1110138"/>
                <a:ext cx="3448185" cy="3400902"/>
              </a:xfrm>
              <a:blipFill>
                <a:blip r:embed="rId3"/>
                <a:stretch>
                  <a:fillRect l="-1767" t="-3584" b="-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0A9905D-D739-4EA5-8938-5EE61C70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351" y="2295774"/>
            <a:ext cx="2349827" cy="853932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依存上下文特征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K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251" y="1016158"/>
                <a:ext cx="4761229" cy="369808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的词向量</a:t>
                </a:r>
                <a:endParaRPr lang="en-US" altLang="zh-CN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2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251" y="1016158"/>
                <a:ext cx="4761229" cy="3698082"/>
              </a:xfrm>
              <a:blipFill>
                <a:blip r:embed="rId3"/>
                <a:stretch>
                  <a:fillRect l="-1280" t="-2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3522A6-6E15-47F1-9626-272AC492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302" y="2377300"/>
            <a:ext cx="3201080" cy="1897520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依存上下文特征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K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" y="1353798"/>
            <a:ext cx="4168457" cy="408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" y="1780679"/>
            <a:ext cx="4472621" cy="3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251" y="1016158"/>
                <a:ext cx="6778978" cy="369808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的词向量，</a:t>
                </a:r>
                <a:r>
                  <a:rPr lang="en-US" altLang="zh-CN" dirty="0" smtClean="0"/>
                  <a:t>g</a:t>
                </a:r>
                <a:r>
                  <a:rPr lang="zh-CN" altLang="en-US" dirty="0" smtClean="0"/>
                  <a:t>是</a:t>
                </a:r>
                <a:r>
                  <a:rPr lang="en-US" altLang="zh-CN" dirty="0" err="1" smtClean="0"/>
                  <a:t>softmax</a:t>
                </a:r>
                <a:r>
                  <a:rPr lang="zh-CN" altLang="en-US" dirty="0" smtClean="0"/>
                  <a:t>函数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语法译文联合打分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2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251" y="1016158"/>
                <a:ext cx="6778978" cy="3698082"/>
              </a:xfrm>
              <a:blipFill>
                <a:blip r:embed="rId3"/>
                <a:stretch>
                  <a:fillRect l="-899" t="-2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模型解码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60" y="1456495"/>
            <a:ext cx="4204840" cy="858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855" y="2865051"/>
            <a:ext cx="3368825" cy="1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60" idx="2"/>
          </p:cNvCxnSpPr>
          <p:nvPr/>
        </p:nvCxnSpPr>
        <p:spPr>
          <a:xfrm flipH="1" flipV="1">
            <a:off x="1495954" y="3150990"/>
            <a:ext cx="2326919" cy="505846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2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b="1" i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blipFill>
                <a:blip r:embed="rId5"/>
                <a:stretch>
                  <a:fillRect l="-1667" r="-1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408370" y="2880370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22706" y="3201734"/>
            <a:ext cx="6655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init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state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E76829C-82C5-4EE8-BE9A-856503B8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 dirty="0"/>
              <a:t>An Example </a:t>
            </a:r>
            <a:r>
              <a:rPr lang="en-US" altLang="zh-CN"/>
              <a:t>of SD-NMT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6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90" grpId="0"/>
      <p:bldP spid="211" grpId="0"/>
      <p:bldP spid="217" grpId="0"/>
      <p:bldP spid="232" grpId="0"/>
      <p:bldP spid="50" grpId="0" animBg="1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60" idx="2"/>
          </p:cNvCxnSpPr>
          <p:nvPr/>
        </p:nvCxnSpPr>
        <p:spPr>
          <a:xfrm flipH="1" flipV="1">
            <a:off x="1495954" y="3150990"/>
            <a:ext cx="2326919" cy="505846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2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b="1" i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blipFill>
                <a:blip r:embed="rId5"/>
                <a:stretch>
                  <a:fillRect l="-1667" r="-1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408370" y="2880370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22706" y="3201734"/>
            <a:ext cx="6655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init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state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4677543" y="2309134"/>
            <a:ext cx="509735" cy="183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28912" y="2062697"/>
            <a:ext cx="7761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tree</a:t>
            </a:r>
          </a:p>
        </p:txBody>
      </p:sp>
      <p:sp>
        <p:nvSpPr>
          <p:cNvPr id="9" name="Right Brace 8"/>
          <p:cNvSpPr/>
          <p:nvPr/>
        </p:nvSpPr>
        <p:spPr>
          <a:xfrm>
            <a:off x="3608073" y="1897358"/>
            <a:ext cx="408073" cy="1104393"/>
          </a:xfrm>
          <a:prstGeom prst="rightBrace">
            <a:avLst>
              <a:gd name="adj1" fmla="val 35752"/>
              <a:gd name="adj2" fmla="val 50000"/>
            </a:avLst>
          </a:prstGeom>
          <a:ln w="9525" cap="sq">
            <a:solidFill>
              <a:schemeClr val="tx1"/>
            </a:solidFill>
            <a:round/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66" name="Rounded Rectangle 65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32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imgsa.baidu.com/timg?image&amp;quality=80&amp;size=b9999_10000&amp;sec=1562246875646&amp;di=04a1fe4f6c93a1768c6dcfd6500ce3c7&amp;imgtype=0&amp;src=http%3A%2F%2Fwww.godeyes.cn%2FUploadFiles%2FGEZX%2F2010%2F6%2F2010062216043808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96" y="948562"/>
            <a:ext cx="7561006" cy="349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世界上的语言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47" name="Rounded Rectangle 4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b="1" i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blipFill>
                <a:blip r:embed="rId5"/>
                <a:stretch>
                  <a:fillRect l="-1667" r="-1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695697" y="1639655"/>
                <a:ext cx="416653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&lt;2</m:t>
                          </m:r>
                        </m:sub>
                      </m:sSub>
                    </m:oMath>
                  </m:oMathPara>
                </a14:m>
                <a:endParaRPr lang="en-US" sz="825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697" y="1639655"/>
                <a:ext cx="416653" cy="219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3695696" y="2579272"/>
                <a:ext cx="416653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&lt;2</m:t>
                          </m:r>
                        </m:sub>
                      </m:sSub>
                    </m:oMath>
                  </m:oMathPara>
                </a14:m>
                <a:endParaRPr lang="en-US" sz="825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696" y="2579272"/>
                <a:ext cx="416653" cy="219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cxnSp>
        <p:nvCxnSpPr>
          <p:cNvPr id="85" name="Elbow Connector 84"/>
          <p:cNvCxnSpPr>
            <a:stCxn id="53" idx="1"/>
          </p:cNvCxnSpPr>
          <p:nvPr/>
        </p:nvCxnSpPr>
        <p:spPr>
          <a:xfrm rot="10800000">
            <a:off x="2772957" y="1853492"/>
            <a:ext cx="3255553" cy="3454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endCxn id="53" idx="1"/>
          </p:cNvCxnSpPr>
          <p:nvPr/>
        </p:nvCxnSpPr>
        <p:spPr>
          <a:xfrm flipV="1">
            <a:off x="2770550" y="2198919"/>
            <a:ext cx="3257959" cy="6247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stealth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743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 animBg="1"/>
      <p:bldP spid="65" grpId="0" animBg="1"/>
      <p:bldP spid="66" grpId="0" animBg="1"/>
      <p:bldP spid="71" grpId="0"/>
      <p:bldP spid="74" grpId="0"/>
      <p:bldP spid="79" grpId="0"/>
      <p:bldP spid="8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47" name="Rounded Rectangle 4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b="1" i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77" y="1232588"/>
                <a:ext cx="1826269" cy="184666"/>
              </a:xfrm>
              <a:prstGeom prst="rect">
                <a:avLst/>
              </a:prstGeom>
              <a:blipFill>
                <a:blip r:embed="rId5"/>
                <a:stretch>
                  <a:fillRect l="-1667" r="-1667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4677543" y="2309134"/>
            <a:ext cx="509735" cy="183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528912" y="2062697"/>
            <a:ext cx="7761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tree</a:t>
            </a:r>
          </a:p>
        </p:txBody>
      </p:sp>
      <p:sp>
        <p:nvSpPr>
          <p:cNvPr id="83" name="Right Brace 82"/>
          <p:cNvSpPr/>
          <p:nvPr/>
        </p:nvSpPr>
        <p:spPr>
          <a:xfrm>
            <a:off x="3608073" y="1897358"/>
            <a:ext cx="408073" cy="1104393"/>
          </a:xfrm>
          <a:prstGeom prst="rightBrace">
            <a:avLst>
              <a:gd name="adj1" fmla="val 35752"/>
              <a:gd name="adj2" fmla="val 50000"/>
            </a:avLst>
          </a:prstGeom>
          <a:ln w="9525" cap="sq">
            <a:solidFill>
              <a:schemeClr val="tx1"/>
            </a:solidFill>
            <a:round/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6648897" y="2398680"/>
            <a:ext cx="436852" cy="300082"/>
            <a:chOff x="7630179" y="4036183"/>
            <a:chExt cx="582469" cy="400109"/>
          </a:xfrm>
        </p:grpSpPr>
        <p:sp>
          <p:nvSpPr>
            <p:cNvPr id="87" name="Rounded Rectangle 8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10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2639091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47" name="Rounded Rectangle 4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44910" y="1232588"/>
                <a:ext cx="25396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b="1" dirty="0">
                    <a:solidFill>
                      <a:prstClr val="black"/>
                    </a:solidFill>
                    <a:latin typeface="Calibri" panose="020F0502020204030204"/>
                  </a:rPr>
                  <a:t>                  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10" y="1232588"/>
                <a:ext cx="2539606" cy="184666"/>
              </a:xfrm>
              <a:prstGeom prst="rect">
                <a:avLst/>
              </a:prstGeom>
              <a:blipFill>
                <a:blip r:embed="rId5"/>
                <a:stretch>
                  <a:fillRect l="-2158" t="-26667" r="-2878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363868" y="3196344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4" name="Oval 83"/>
          <p:cNvSpPr/>
          <p:nvPr/>
        </p:nvSpPr>
        <p:spPr>
          <a:xfrm>
            <a:off x="3079673" y="1952187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0892" y="2848759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51318" y="1876539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>
            <a:stCxn id="85" idx="0"/>
          </p:cNvCxnSpPr>
          <p:nvPr/>
        </p:nvCxnSpPr>
        <p:spPr>
          <a:xfrm flipV="1">
            <a:off x="3543033" y="2746381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4" idx="2"/>
          </p:cNvCxnSpPr>
          <p:nvPr/>
        </p:nvCxnSpPr>
        <p:spPr>
          <a:xfrm flipV="1">
            <a:off x="2851746" y="2008171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5" idx="1"/>
          </p:cNvCxnSpPr>
          <p:nvPr/>
        </p:nvCxnSpPr>
        <p:spPr>
          <a:xfrm>
            <a:off x="2846710" y="2986196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97" idx="1"/>
            <a:endCxn id="84" idx="4"/>
          </p:cNvCxnSpPr>
          <p:nvPr/>
        </p:nvCxnSpPr>
        <p:spPr>
          <a:xfrm rot="10800000">
            <a:off x="3138336" y="2064155"/>
            <a:ext cx="270526" cy="624299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4" idx="6"/>
            <a:endCxn id="86" idx="1"/>
          </p:cNvCxnSpPr>
          <p:nvPr/>
        </p:nvCxnSpPr>
        <p:spPr>
          <a:xfrm>
            <a:off x="3196997" y="2008171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092302" y="1762747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0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543032" y="313000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4" idx="5"/>
          </p:cNvCxnSpPr>
          <p:nvPr/>
        </p:nvCxnSpPr>
        <p:spPr>
          <a:xfrm flipH="1" flipV="1">
            <a:off x="3099412" y="2010082"/>
            <a:ext cx="80404" cy="37675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408861" y="257303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4846669" y="1998531"/>
                <a:ext cx="433132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2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&lt;3</m:t>
                          </m:r>
                        </m:sub>
                      </m:sSub>
                    </m:oMath>
                  </m:oMathPara>
                </a14:m>
                <a:endParaRPr lang="en-US" sz="825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669" y="1998531"/>
                <a:ext cx="433132" cy="219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Elbow Connector 102"/>
          <p:cNvCxnSpPr>
            <a:endCxn id="53" idx="1"/>
          </p:cNvCxnSpPr>
          <p:nvPr/>
        </p:nvCxnSpPr>
        <p:spPr>
          <a:xfrm flipV="1">
            <a:off x="3555694" y="2198918"/>
            <a:ext cx="2472815" cy="6273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stealth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6648897" y="2398680"/>
            <a:ext cx="436852" cy="300082"/>
            <a:chOff x="7630179" y="4036183"/>
            <a:chExt cx="582469" cy="400109"/>
          </a:xfrm>
        </p:grpSpPr>
        <p:sp>
          <p:nvSpPr>
            <p:cNvPr id="105" name="Rounded Rectangle 104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  <p:cxnSp>
        <p:nvCxnSpPr>
          <p:cNvPr id="107" name="Straight Arrow Connector 106"/>
          <p:cNvCxnSpPr>
            <a:stCxn id="262" idx="0"/>
            <a:endCxn id="98" idx="2"/>
          </p:cNvCxnSpPr>
          <p:nvPr/>
        </p:nvCxnSpPr>
        <p:spPr>
          <a:xfrm flipH="1" flipV="1">
            <a:off x="2754261" y="3166248"/>
            <a:ext cx="1068612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390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 animBg="1"/>
      <p:bldP spid="85" grpId="0" animBg="1"/>
      <p:bldP spid="86" grpId="0" animBg="1"/>
      <p:bldP spid="93" grpId="0"/>
      <p:bldP spid="97" grpId="0"/>
      <p:bldP spid="10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2639091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47" name="Rounded Rectangle 4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44910" y="1232588"/>
                <a:ext cx="25396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b="1" dirty="0">
                    <a:solidFill>
                      <a:prstClr val="black"/>
                    </a:solidFill>
                    <a:latin typeface="Calibri" panose="020F0502020204030204"/>
                  </a:rPr>
                  <a:t>                  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10" y="1232588"/>
                <a:ext cx="2539606" cy="184666"/>
              </a:xfrm>
              <a:prstGeom prst="rect">
                <a:avLst/>
              </a:prstGeom>
              <a:blipFill>
                <a:blip r:embed="rId5"/>
                <a:stretch>
                  <a:fillRect l="-2158" t="-26667" r="-2878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363868" y="3196344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4" name="Oval 83"/>
          <p:cNvSpPr/>
          <p:nvPr/>
        </p:nvSpPr>
        <p:spPr>
          <a:xfrm>
            <a:off x="3079673" y="1952187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0892" y="2848759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51318" y="1876539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>
            <a:stCxn id="85" idx="0"/>
          </p:cNvCxnSpPr>
          <p:nvPr/>
        </p:nvCxnSpPr>
        <p:spPr>
          <a:xfrm flipV="1">
            <a:off x="3543033" y="2746381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4" idx="2"/>
          </p:cNvCxnSpPr>
          <p:nvPr/>
        </p:nvCxnSpPr>
        <p:spPr>
          <a:xfrm flipV="1">
            <a:off x="2851746" y="2008171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5" idx="1"/>
          </p:cNvCxnSpPr>
          <p:nvPr/>
        </p:nvCxnSpPr>
        <p:spPr>
          <a:xfrm>
            <a:off x="2846710" y="2986196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97" idx="1"/>
            <a:endCxn id="84" idx="4"/>
          </p:cNvCxnSpPr>
          <p:nvPr/>
        </p:nvCxnSpPr>
        <p:spPr>
          <a:xfrm rot="10800000">
            <a:off x="3138336" y="2064155"/>
            <a:ext cx="270526" cy="624299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4" idx="6"/>
            <a:endCxn id="86" idx="1"/>
          </p:cNvCxnSpPr>
          <p:nvPr/>
        </p:nvCxnSpPr>
        <p:spPr>
          <a:xfrm>
            <a:off x="3196997" y="2008171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092302" y="1762747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0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543032" y="313000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4" idx="5"/>
          </p:cNvCxnSpPr>
          <p:nvPr/>
        </p:nvCxnSpPr>
        <p:spPr>
          <a:xfrm flipH="1" flipV="1">
            <a:off x="3099412" y="2010082"/>
            <a:ext cx="80404" cy="37675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408861" y="257303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6648897" y="2398680"/>
            <a:ext cx="436852" cy="300082"/>
            <a:chOff x="7630179" y="4036183"/>
            <a:chExt cx="582469" cy="400109"/>
          </a:xfrm>
        </p:grpSpPr>
        <p:sp>
          <p:nvSpPr>
            <p:cNvPr id="105" name="Rounded Rectangle 104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  <p:cxnSp>
        <p:nvCxnSpPr>
          <p:cNvPr id="107" name="Straight Arrow Connector 106"/>
          <p:cNvCxnSpPr>
            <a:stCxn id="262" idx="0"/>
            <a:endCxn id="98" idx="2"/>
          </p:cNvCxnSpPr>
          <p:nvPr/>
        </p:nvCxnSpPr>
        <p:spPr>
          <a:xfrm flipH="1" flipV="1">
            <a:off x="2754261" y="3166248"/>
            <a:ext cx="1068612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4992313" y="2329824"/>
            <a:ext cx="509735" cy="183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843682" y="2083387"/>
            <a:ext cx="7761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tree</a:t>
            </a:r>
          </a:p>
        </p:txBody>
      </p:sp>
      <p:sp>
        <p:nvSpPr>
          <p:cNvPr id="99" name="Right Brace 98"/>
          <p:cNvSpPr/>
          <p:nvPr/>
        </p:nvSpPr>
        <p:spPr>
          <a:xfrm>
            <a:off x="4182521" y="1918049"/>
            <a:ext cx="408073" cy="1104393"/>
          </a:xfrm>
          <a:prstGeom prst="rightBrace">
            <a:avLst>
              <a:gd name="adj1" fmla="val 35752"/>
              <a:gd name="adj2" fmla="val 50000"/>
            </a:avLst>
          </a:prstGeom>
          <a:ln w="9525" cap="sq">
            <a:solidFill>
              <a:schemeClr val="tx1"/>
            </a:solidFill>
            <a:round/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6648897" y="1793812"/>
            <a:ext cx="436852" cy="300082"/>
            <a:chOff x="7630179" y="4036183"/>
            <a:chExt cx="582469" cy="400109"/>
          </a:xfrm>
        </p:grpSpPr>
        <p:sp>
          <p:nvSpPr>
            <p:cNvPr id="102" name="Rounded Rectangle 101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  <p:cxnSp>
        <p:nvCxnSpPr>
          <p:cNvPr id="3" name="Straight Arrow Connector 2"/>
          <p:cNvCxnSpPr>
            <a:stCxn id="102" idx="2"/>
            <a:endCxn id="47" idx="0"/>
          </p:cNvCxnSpPr>
          <p:nvPr/>
        </p:nvCxnSpPr>
        <p:spPr>
          <a:xfrm flipH="1">
            <a:off x="6338704" y="2071118"/>
            <a:ext cx="528620" cy="33135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4933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2.96296E-6 L -0.00013 -0.12037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0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3425161" y="1850938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639091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/>
          <p:cNvSpPr/>
          <p:nvPr/>
        </p:nvSpPr>
        <p:spPr>
          <a:xfrm flipV="1">
            <a:off x="7667197" y="3089954"/>
            <a:ext cx="216254" cy="21405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363868" y="3196344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4" name="Oval 83"/>
          <p:cNvSpPr/>
          <p:nvPr/>
        </p:nvSpPr>
        <p:spPr>
          <a:xfrm>
            <a:off x="3079673" y="1952187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0892" y="2848759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51318" y="1876539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>
            <a:stCxn id="85" idx="0"/>
          </p:cNvCxnSpPr>
          <p:nvPr/>
        </p:nvCxnSpPr>
        <p:spPr>
          <a:xfrm flipV="1">
            <a:off x="3543033" y="2746381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4" idx="2"/>
          </p:cNvCxnSpPr>
          <p:nvPr/>
        </p:nvCxnSpPr>
        <p:spPr>
          <a:xfrm flipV="1">
            <a:off x="2851746" y="2008171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5" idx="1"/>
          </p:cNvCxnSpPr>
          <p:nvPr/>
        </p:nvCxnSpPr>
        <p:spPr>
          <a:xfrm>
            <a:off x="2846710" y="2986196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97" idx="1"/>
            <a:endCxn id="84" idx="4"/>
          </p:cNvCxnSpPr>
          <p:nvPr/>
        </p:nvCxnSpPr>
        <p:spPr>
          <a:xfrm rot="10800000">
            <a:off x="3138336" y="2064155"/>
            <a:ext cx="270526" cy="624299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4" idx="6"/>
            <a:endCxn id="86" idx="1"/>
          </p:cNvCxnSpPr>
          <p:nvPr/>
        </p:nvCxnSpPr>
        <p:spPr>
          <a:xfrm>
            <a:off x="3196997" y="2008171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092302" y="1762747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0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543032" y="313000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4" idx="5"/>
          </p:cNvCxnSpPr>
          <p:nvPr/>
        </p:nvCxnSpPr>
        <p:spPr>
          <a:xfrm flipH="1" flipV="1">
            <a:off x="3099412" y="2010082"/>
            <a:ext cx="80404" cy="37675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408861" y="257303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174298" y="2205612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are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174298" y="1572521"/>
            <a:ext cx="386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you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199671" y="3193002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99" name="Oval 98"/>
          <p:cNvSpPr/>
          <p:nvPr/>
        </p:nvSpPr>
        <p:spPr>
          <a:xfrm>
            <a:off x="3868866" y="194884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240086" y="2845417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240511" y="1873197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2" name="Straight Arrow Connector 101"/>
          <p:cNvCxnSpPr>
            <a:stCxn id="101" idx="0"/>
          </p:cNvCxnSpPr>
          <p:nvPr/>
        </p:nvCxnSpPr>
        <p:spPr>
          <a:xfrm flipV="1">
            <a:off x="4332908" y="175831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0" idx="0"/>
          </p:cNvCxnSpPr>
          <p:nvPr/>
        </p:nvCxnSpPr>
        <p:spPr>
          <a:xfrm flipV="1">
            <a:off x="4332226" y="2743039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99" idx="2"/>
          </p:cNvCxnSpPr>
          <p:nvPr/>
        </p:nvCxnSpPr>
        <p:spPr>
          <a:xfrm flipV="1">
            <a:off x="3640939" y="200482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>
            <a:off x="3635904" y="2982854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12" idx="1"/>
            <a:endCxn id="99" idx="4"/>
          </p:cNvCxnSpPr>
          <p:nvPr/>
        </p:nvCxnSpPr>
        <p:spPr>
          <a:xfrm rot="10800000">
            <a:off x="3927530" y="2060812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9" idx="6"/>
            <a:endCxn id="101" idx="1"/>
          </p:cNvCxnSpPr>
          <p:nvPr/>
        </p:nvCxnSpPr>
        <p:spPr>
          <a:xfrm>
            <a:off x="3986191" y="2004829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81495" y="175940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4336988" y="213882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4332226" y="312665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888605" y="196715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145554" y="2560460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044911" y="1232588"/>
                <a:ext cx="3358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b="1" dirty="0">
                    <a:solidFill>
                      <a:prstClr val="black"/>
                    </a:solidFill>
                    <a:latin typeface="Calibri" panose="020F0502020204030204"/>
                  </a:rPr>
                  <a:t>                  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3                     4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11" y="1232588"/>
                <a:ext cx="3358740" cy="184666"/>
              </a:xfrm>
              <a:prstGeom prst="rect">
                <a:avLst/>
              </a:prstGeom>
              <a:blipFill>
                <a:blip r:embed="rId5"/>
                <a:stretch>
                  <a:fillRect l="-1633" t="-26667" r="-1996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120" name="Rounded Rectangle 119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6648897" y="1793812"/>
            <a:ext cx="436852" cy="300082"/>
            <a:chOff x="7630179" y="4036183"/>
            <a:chExt cx="582469" cy="400109"/>
          </a:xfrm>
        </p:grpSpPr>
        <p:sp>
          <p:nvSpPr>
            <p:cNvPr id="127" name="Rounded Rectangle 12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  <p:cxnSp>
        <p:nvCxnSpPr>
          <p:cNvPr id="129" name="Straight Arrow Connector 128"/>
          <p:cNvCxnSpPr>
            <a:stCxn id="127" idx="2"/>
            <a:endCxn id="120" idx="0"/>
          </p:cNvCxnSpPr>
          <p:nvPr/>
        </p:nvCxnSpPr>
        <p:spPr>
          <a:xfrm flipH="1">
            <a:off x="6338704" y="2071118"/>
            <a:ext cx="528620" cy="33135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773238" y="1639238"/>
                <a:ext cx="433132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2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&lt;4</m:t>
                          </m:r>
                        </m:sub>
                      </m:sSub>
                    </m:oMath>
                  </m:oMathPara>
                </a14:m>
                <a:endParaRPr lang="en-US" sz="825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238" y="1639238"/>
                <a:ext cx="433132" cy="219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4777960" y="2621674"/>
                <a:ext cx="433132" cy="219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25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25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&lt;4</m:t>
                          </m:r>
                        </m:sub>
                      </m:sSub>
                    </m:oMath>
                  </m:oMathPara>
                </a14:m>
                <a:endParaRPr lang="en-US" sz="825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960" y="2621674"/>
                <a:ext cx="433132" cy="2192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Elbow Connector 131"/>
          <p:cNvCxnSpPr>
            <a:stCxn id="118" idx="1"/>
          </p:cNvCxnSpPr>
          <p:nvPr/>
        </p:nvCxnSpPr>
        <p:spPr>
          <a:xfrm rot="10800000">
            <a:off x="4352243" y="1839022"/>
            <a:ext cx="1676265" cy="3598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endCxn id="118" idx="1"/>
          </p:cNvCxnSpPr>
          <p:nvPr/>
        </p:nvCxnSpPr>
        <p:spPr>
          <a:xfrm flipV="1">
            <a:off x="4351304" y="2198918"/>
            <a:ext cx="1677205" cy="61181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stealth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6288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4" grpId="0"/>
      <p:bldP spid="98" grpId="0"/>
      <p:bldP spid="99" grpId="0" animBg="1"/>
      <p:bldP spid="100" grpId="0" animBg="1"/>
      <p:bldP spid="101" grpId="0" animBg="1"/>
      <p:bldP spid="108" grpId="0"/>
      <p:bldP spid="112" grpId="0"/>
      <p:bldP spid="130" grpId="0"/>
      <p:bldP spid="1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3425161" y="1850938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639091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4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1865124" y="1854089"/>
            <a:ext cx="230341" cy="131215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891382" y="1883708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891382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1978966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978966" y="178294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1980295" y="3166248"/>
            <a:ext cx="1842578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1976624" y="215432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1978410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697806" y="1883708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671813" y="284420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1790693" y="1586750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820426" y="2206868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815509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78006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466213" y="1953411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Elbow Connector 50"/>
          <p:cNvCxnSpPr>
            <a:stCxn id="232" idx="1"/>
            <a:endCxn id="50" idx="4"/>
          </p:cNvCxnSpPr>
          <p:nvPr/>
        </p:nvCxnSpPr>
        <p:spPr>
          <a:xfrm rot="10800000">
            <a:off x="1524876" y="2065378"/>
            <a:ext cx="255187" cy="625888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591298" y="2008415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485951" y="1777899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485952" y="1971720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591298" y="3015680"/>
            <a:ext cx="30566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578155" y="2202296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9907" y="1586341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78672" y="320682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63" name="Oval 62"/>
          <p:cNvSpPr/>
          <p:nvPr/>
        </p:nvSpPr>
        <p:spPr>
          <a:xfrm>
            <a:off x="2294476" y="196266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/>
          <p:cNvSpPr/>
          <p:nvPr/>
        </p:nvSpPr>
        <p:spPr>
          <a:xfrm flipV="1">
            <a:off x="7667197" y="3089954"/>
            <a:ext cx="216254" cy="21405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65696" y="2859236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6121" y="1887016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/>
          <p:cNvCxnSpPr>
            <a:stCxn id="66" idx="0"/>
          </p:cNvCxnSpPr>
          <p:nvPr/>
        </p:nvCxnSpPr>
        <p:spPr>
          <a:xfrm flipV="1">
            <a:off x="2758518" y="177213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5" idx="0"/>
          </p:cNvCxnSpPr>
          <p:nvPr/>
        </p:nvCxnSpPr>
        <p:spPr>
          <a:xfrm flipV="1">
            <a:off x="2757836" y="2756858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6" idx="3"/>
            <a:endCxn id="63" idx="2"/>
          </p:cNvCxnSpPr>
          <p:nvPr/>
        </p:nvCxnSpPr>
        <p:spPr>
          <a:xfrm flipV="1">
            <a:off x="2066549" y="201864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5" idx="1"/>
          </p:cNvCxnSpPr>
          <p:nvPr/>
        </p:nvCxnSpPr>
        <p:spPr>
          <a:xfrm>
            <a:off x="2061513" y="2996673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0" idx="1"/>
            <a:endCxn id="63" idx="4"/>
          </p:cNvCxnSpPr>
          <p:nvPr/>
        </p:nvCxnSpPr>
        <p:spPr>
          <a:xfrm rot="10800000">
            <a:off x="2353140" y="2074631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3" idx="6"/>
            <a:endCxn id="66" idx="1"/>
          </p:cNvCxnSpPr>
          <p:nvPr/>
        </p:nvCxnSpPr>
        <p:spPr>
          <a:xfrm>
            <a:off x="2411800" y="2018648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07105" y="177322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762598" y="215264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57836" y="314047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314215" y="198097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1164" y="2574279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363868" y="3196344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84" name="Oval 83"/>
          <p:cNvSpPr/>
          <p:nvPr/>
        </p:nvSpPr>
        <p:spPr>
          <a:xfrm>
            <a:off x="3079673" y="1952187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50892" y="2848759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51318" y="1876539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>
            <a:stCxn id="85" idx="0"/>
          </p:cNvCxnSpPr>
          <p:nvPr/>
        </p:nvCxnSpPr>
        <p:spPr>
          <a:xfrm flipV="1">
            <a:off x="3543033" y="2746381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84" idx="2"/>
          </p:cNvCxnSpPr>
          <p:nvPr/>
        </p:nvCxnSpPr>
        <p:spPr>
          <a:xfrm flipV="1">
            <a:off x="2851746" y="2008171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5" idx="1"/>
          </p:cNvCxnSpPr>
          <p:nvPr/>
        </p:nvCxnSpPr>
        <p:spPr>
          <a:xfrm>
            <a:off x="2846710" y="2986196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97" idx="1"/>
            <a:endCxn id="84" idx="4"/>
          </p:cNvCxnSpPr>
          <p:nvPr/>
        </p:nvCxnSpPr>
        <p:spPr>
          <a:xfrm rot="10800000">
            <a:off x="3138336" y="2064155"/>
            <a:ext cx="270526" cy="624299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4" idx="6"/>
            <a:endCxn id="86" idx="1"/>
          </p:cNvCxnSpPr>
          <p:nvPr/>
        </p:nvCxnSpPr>
        <p:spPr>
          <a:xfrm>
            <a:off x="3196997" y="2008171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092302" y="1762747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0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543032" y="313000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4" idx="5"/>
          </p:cNvCxnSpPr>
          <p:nvPr/>
        </p:nvCxnSpPr>
        <p:spPr>
          <a:xfrm flipH="1" flipV="1">
            <a:off x="3099412" y="2010082"/>
            <a:ext cx="80404" cy="37675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408861" y="257303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174298" y="2205612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are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174298" y="1572521"/>
            <a:ext cx="386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you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206330" y="3193002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99" name="Oval 98"/>
          <p:cNvSpPr/>
          <p:nvPr/>
        </p:nvSpPr>
        <p:spPr>
          <a:xfrm>
            <a:off x="3868866" y="1948845"/>
            <a:ext cx="117325" cy="11196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240086" y="2845417"/>
            <a:ext cx="184280" cy="274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240511" y="1873197"/>
            <a:ext cx="184794" cy="265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2" name="Straight Arrow Connector 101"/>
          <p:cNvCxnSpPr>
            <a:stCxn id="101" idx="0"/>
          </p:cNvCxnSpPr>
          <p:nvPr/>
        </p:nvCxnSpPr>
        <p:spPr>
          <a:xfrm flipV="1">
            <a:off x="4332908" y="1758319"/>
            <a:ext cx="4080" cy="1148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0" idx="0"/>
          </p:cNvCxnSpPr>
          <p:nvPr/>
        </p:nvCxnSpPr>
        <p:spPr>
          <a:xfrm flipV="1">
            <a:off x="4332226" y="2743039"/>
            <a:ext cx="203" cy="10237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99" idx="2"/>
          </p:cNvCxnSpPr>
          <p:nvPr/>
        </p:nvCxnSpPr>
        <p:spPr>
          <a:xfrm flipV="1">
            <a:off x="3640939" y="2004829"/>
            <a:ext cx="227927" cy="37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>
            <a:off x="3635904" y="2982854"/>
            <a:ext cx="604183" cy="3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12" idx="1"/>
            <a:endCxn id="99" idx="4"/>
          </p:cNvCxnSpPr>
          <p:nvPr/>
        </p:nvCxnSpPr>
        <p:spPr>
          <a:xfrm rot="10800000">
            <a:off x="3927530" y="2060812"/>
            <a:ext cx="218026" cy="615065"/>
          </a:xfrm>
          <a:prstGeom prst="bentConnector2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9" idx="6"/>
            <a:endCxn id="101" idx="1"/>
          </p:cNvCxnSpPr>
          <p:nvPr/>
        </p:nvCxnSpPr>
        <p:spPr>
          <a:xfrm>
            <a:off x="3986191" y="2004829"/>
            <a:ext cx="254321" cy="99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81495" y="1759405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4336988" y="2138825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4332226" y="312665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888605" y="1967154"/>
            <a:ext cx="77846" cy="39586"/>
          </a:xfrm>
          <a:prstGeom prst="line">
            <a:avLst/>
          </a:prstGeom>
          <a:ln w="6350" cap="sq">
            <a:solidFill>
              <a:schemeClr val="tx1"/>
            </a:solidFill>
            <a:round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145554" y="2560460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1044911" y="1232588"/>
                <a:ext cx="3358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b="1" dirty="0">
                    <a:solidFill>
                      <a:prstClr val="black"/>
                    </a:solidFill>
                    <a:latin typeface="Calibri" panose="020F0502020204030204"/>
                  </a:rPr>
                  <a:t>                  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3                     4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11" y="1232588"/>
                <a:ext cx="3358740" cy="184666"/>
              </a:xfrm>
              <a:prstGeom prst="rect">
                <a:avLst/>
              </a:prstGeom>
              <a:blipFill>
                <a:blip r:embed="rId5"/>
                <a:stretch>
                  <a:fillRect l="-1633" t="-26667" r="-1996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/>
          <p:cNvSpPr/>
          <p:nvPr/>
        </p:nvSpPr>
        <p:spPr>
          <a:xfrm>
            <a:off x="6028509" y="1685912"/>
            <a:ext cx="1534886" cy="102601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6099288" y="2390452"/>
            <a:ext cx="482825" cy="300082"/>
            <a:chOff x="7602190" y="4036183"/>
            <a:chExt cx="643766" cy="400109"/>
          </a:xfrm>
        </p:grpSpPr>
        <p:sp>
          <p:nvSpPr>
            <p:cNvPr id="120" name="Rounded Rectangle 119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602190" y="4036183"/>
              <a:ext cx="64376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who</a:t>
              </a: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6097194" y="1430617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6648897" y="1793812"/>
            <a:ext cx="436852" cy="300082"/>
            <a:chOff x="7630179" y="4036183"/>
            <a:chExt cx="582469" cy="400109"/>
          </a:xfrm>
        </p:grpSpPr>
        <p:sp>
          <p:nvSpPr>
            <p:cNvPr id="127" name="Rounded Rectangle 126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659898" y="4036183"/>
              <a:ext cx="52834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</a:p>
          </p:txBody>
        </p:sp>
      </p:grpSp>
      <p:cxnSp>
        <p:nvCxnSpPr>
          <p:cNvPr id="129" name="Straight Arrow Connector 128"/>
          <p:cNvCxnSpPr>
            <a:stCxn id="127" idx="2"/>
            <a:endCxn id="120" idx="0"/>
          </p:cNvCxnSpPr>
          <p:nvPr/>
        </p:nvCxnSpPr>
        <p:spPr>
          <a:xfrm flipH="1">
            <a:off x="6338704" y="2071118"/>
            <a:ext cx="528620" cy="33135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7051992" y="2398570"/>
            <a:ext cx="444352" cy="300082"/>
            <a:chOff x="7627839" y="4036183"/>
            <a:chExt cx="592469" cy="400109"/>
          </a:xfrm>
        </p:grpSpPr>
        <p:sp>
          <p:nvSpPr>
            <p:cNvPr id="116" name="Rounded Rectangle 115"/>
            <p:cNvSpPr/>
            <p:nvPr/>
          </p:nvSpPr>
          <p:spPr>
            <a:xfrm>
              <a:off x="7630179" y="4052209"/>
              <a:ext cx="582469" cy="35371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627839" y="4036183"/>
              <a:ext cx="59246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</a:t>
              </a: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flipV="1">
            <a:off x="5299657" y="2373694"/>
            <a:ext cx="509735" cy="183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5151026" y="2127257"/>
            <a:ext cx="7761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tree</a:t>
            </a:r>
          </a:p>
        </p:txBody>
      </p:sp>
      <p:sp>
        <p:nvSpPr>
          <p:cNvPr id="134" name="Right Brace 133"/>
          <p:cNvSpPr/>
          <p:nvPr/>
        </p:nvSpPr>
        <p:spPr>
          <a:xfrm>
            <a:off x="4769034" y="1901390"/>
            <a:ext cx="408073" cy="1104393"/>
          </a:xfrm>
          <a:prstGeom prst="rightBrace">
            <a:avLst>
              <a:gd name="adj1" fmla="val 35752"/>
              <a:gd name="adj2" fmla="val 50000"/>
            </a:avLst>
          </a:prstGeom>
          <a:ln w="9525" cap="sq">
            <a:solidFill>
              <a:schemeClr val="tx1"/>
            </a:solidFill>
            <a:round/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37" name="Straight Arrow Connector 136"/>
          <p:cNvCxnSpPr>
            <a:stCxn id="262" idx="0"/>
            <a:endCxn id="114" idx="2"/>
          </p:cNvCxnSpPr>
          <p:nvPr/>
        </p:nvCxnSpPr>
        <p:spPr>
          <a:xfrm flipH="1" flipV="1">
            <a:off x="2754261" y="3166248"/>
            <a:ext cx="1068612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262" idx="0"/>
            <a:endCxn id="115" idx="2"/>
          </p:cNvCxnSpPr>
          <p:nvPr/>
        </p:nvCxnSpPr>
        <p:spPr>
          <a:xfrm flipH="1" flipV="1">
            <a:off x="3540331" y="3163096"/>
            <a:ext cx="282542" cy="493739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FA0D71E-D2F6-4605-9FF3-1466B175180D}"/>
              </a:ext>
            </a:extLst>
          </p:cNvPr>
          <p:cNvSpPr/>
          <p:nvPr/>
        </p:nvSpPr>
        <p:spPr>
          <a:xfrm>
            <a:off x="6081965" y="3042223"/>
            <a:ext cx="13837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 </a:t>
            </a:r>
            <a:r>
              <a: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49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34" grpId="0" animBg="1"/>
      <p:bldP spid="1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/>
          <p:cNvSpPr/>
          <p:nvPr/>
        </p:nvSpPr>
        <p:spPr>
          <a:xfrm>
            <a:off x="5972766" y="2209292"/>
            <a:ext cx="2057474" cy="1232862"/>
          </a:xfrm>
          <a:prstGeom prst="rect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3626574" y="1988037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02934" y="3697100"/>
            <a:ext cx="773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Attention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166758" y="1988037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07170" y="1988036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3428" y="201893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90509" y="2018932"/>
            <a:ext cx="177068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3" name="Straight Arrow Connector 62"/>
          <p:cNvCxnSpPr>
            <a:stCxn id="62" idx="3"/>
            <a:endCxn id="234" idx="1"/>
          </p:cNvCxnSpPr>
          <p:nvPr/>
        </p:nvCxnSpPr>
        <p:spPr>
          <a:xfrm>
            <a:off x="3367577" y="2154242"/>
            <a:ext cx="28274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733428" y="2877311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194446" y="2872658"/>
            <a:ext cx="175167" cy="27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7" name="Straight Arrow Connector 76"/>
          <p:cNvCxnSpPr>
            <a:stCxn id="72" idx="3"/>
            <a:endCxn id="73" idx="1"/>
          </p:cNvCxnSpPr>
          <p:nvPr/>
        </p:nvCxnSpPr>
        <p:spPr>
          <a:xfrm flipV="1">
            <a:off x="2908595" y="3008331"/>
            <a:ext cx="285851" cy="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2821012" y="191816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1439151" y="1197325"/>
                <a:ext cx="38332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2           3           4              5             6          7</m:t>
                      </m:r>
                    </m:oMath>
                  </m:oMathPara>
                </a14:m>
                <a:endParaRPr lang="en-US" sz="1200" b="1" i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151" y="1197325"/>
                <a:ext cx="3833229" cy="184666"/>
              </a:xfrm>
              <a:prstGeom prst="rect">
                <a:avLst/>
              </a:prstGeom>
              <a:blipFill>
                <a:blip r:embed="rId4"/>
                <a:stretch>
                  <a:fillRect l="-477" r="-63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Rectangle 233"/>
          <p:cNvSpPr/>
          <p:nvPr/>
        </p:nvSpPr>
        <p:spPr>
          <a:xfrm>
            <a:off x="3650324" y="2018932"/>
            <a:ext cx="177068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3654261" y="2872658"/>
            <a:ext cx="175167" cy="27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7" name="Straight Arrow Connector 236"/>
          <p:cNvCxnSpPr>
            <a:endCxn id="236" idx="1"/>
          </p:cNvCxnSpPr>
          <p:nvPr/>
        </p:nvCxnSpPr>
        <p:spPr>
          <a:xfrm flipV="1">
            <a:off x="3368410" y="3008331"/>
            <a:ext cx="285851" cy="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 flipV="1">
            <a:off x="3737650" y="191816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/>
              <p:cNvSpPr txBox="1"/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2" name="TextBox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559" y="3656835"/>
                <a:ext cx="274628" cy="323165"/>
              </a:xfrm>
              <a:prstGeom prst="rect">
                <a:avLst/>
              </a:prstGeom>
              <a:blipFill>
                <a:blip r:embed="rId5"/>
                <a:stretch>
                  <a:fillRect l="-40000" r="-42222"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3" name="Straight Arrow Connector 262"/>
          <p:cNvCxnSpPr>
            <a:stCxn id="262" idx="0"/>
            <a:endCxn id="9" idx="2"/>
          </p:cNvCxnSpPr>
          <p:nvPr/>
        </p:nvCxnSpPr>
        <p:spPr>
          <a:xfrm flipH="1" flipV="1">
            <a:off x="2822341" y="3166248"/>
            <a:ext cx="1000532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62" idx="0"/>
            <a:endCxn id="142" idx="2"/>
          </p:cNvCxnSpPr>
          <p:nvPr/>
        </p:nvCxnSpPr>
        <p:spPr>
          <a:xfrm flipH="1" flipV="1">
            <a:off x="3281929" y="3166248"/>
            <a:ext cx="540944" cy="490587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62" idx="0"/>
            <a:endCxn id="233" idx="2"/>
          </p:cNvCxnSpPr>
          <p:nvPr/>
        </p:nvCxnSpPr>
        <p:spPr>
          <a:xfrm flipH="1" flipV="1">
            <a:off x="3741744" y="3166248"/>
            <a:ext cx="81129" cy="490587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2" idx="0"/>
            <a:endCxn id="196" idx="2"/>
          </p:cNvCxnSpPr>
          <p:nvPr/>
        </p:nvCxnSpPr>
        <p:spPr>
          <a:xfrm flipV="1">
            <a:off x="3822873" y="3139408"/>
            <a:ext cx="896591" cy="517427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62" idx="0"/>
            <a:endCxn id="171" idx="2"/>
          </p:cNvCxnSpPr>
          <p:nvPr/>
        </p:nvCxnSpPr>
        <p:spPr>
          <a:xfrm flipV="1">
            <a:off x="3822874" y="3166624"/>
            <a:ext cx="409931" cy="490211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289668" y="1983448"/>
            <a:ext cx="230341" cy="1182800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315926" y="2014343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2077488" y="2149653"/>
            <a:ext cx="234315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2315926" y="2872722"/>
            <a:ext cx="175167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077488" y="3005784"/>
            <a:ext cx="234315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2821012" y="2768810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3277835" y="2768810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3737650" y="2768810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2403509" y="276422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2403509" y="191357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494991" y="2154242"/>
            <a:ext cx="234315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494991" y="3010373"/>
            <a:ext cx="234315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62" idx="0"/>
            <a:endCxn id="135" idx="2"/>
          </p:cNvCxnSpPr>
          <p:nvPr/>
        </p:nvCxnSpPr>
        <p:spPr>
          <a:xfrm flipH="1" flipV="1">
            <a:off x="2404839" y="3166248"/>
            <a:ext cx="1418035" cy="490588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2643772" y="2343257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3199894" y="4343596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990888" y="4140945"/>
            <a:ext cx="209006" cy="307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V="1">
            <a:off x="3204203" y="425286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536332" y="4141539"/>
            <a:ext cx="209006" cy="307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617836" y="4145014"/>
            <a:ext cx="209006" cy="307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78018" y="4145013"/>
            <a:ext cx="209006" cy="30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3750965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3744333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959733" y="4581892"/>
            <a:ext cx="1981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你       是      谁       ？</a:t>
            </a: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Arrow Connector 172"/>
          <p:cNvCxnSpPr>
            <a:stCxn id="170" idx="0"/>
            <a:endCxn id="262" idx="2"/>
          </p:cNvCxnSpPr>
          <p:nvPr/>
        </p:nvCxnSpPr>
        <p:spPr>
          <a:xfrm flipV="1">
            <a:off x="3095391" y="3980000"/>
            <a:ext cx="727482" cy="160944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7" idx="0"/>
            <a:endCxn id="262" idx="2"/>
          </p:cNvCxnSpPr>
          <p:nvPr/>
        </p:nvCxnSpPr>
        <p:spPr>
          <a:xfrm flipV="1">
            <a:off x="3640836" y="3980000"/>
            <a:ext cx="182038" cy="16153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1" idx="0"/>
            <a:endCxn id="262" idx="2"/>
          </p:cNvCxnSpPr>
          <p:nvPr/>
        </p:nvCxnSpPr>
        <p:spPr>
          <a:xfrm flipH="1" flipV="1">
            <a:off x="3822874" y="3980001"/>
            <a:ext cx="359648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4" idx="0"/>
            <a:endCxn id="262" idx="2"/>
          </p:cNvCxnSpPr>
          <p:nvPr/>
        </p:nvCxnSpPr>
        <p:spPr>
          <a:xfrm flipH="1" flipV="1">
            <a:off x="3822873" y="3980001"/>
            <a:ext cx="899466" cy="165013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/>
        </p:nvGrpSpPr>
        <p:grpSpPr>
          <a:xfrm rot="19121735">
            <a:off x="2118117" y="2262606"/>
            <a:ext cx="354955" cy="379363"/>
            <a:chOff x="6382879" y="1497946"/>
            <a:chExt cx="766879" cy="813051"/>
          </a:xfrm>
        </p:grpSpPr>
        <p:sp>
          <p:nvSpPr>
            <p:cNvPr id="208" name="Rectangle 207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09" name="Curved Connector 208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 rot="19121735">
            <a:off x="2531706" y="2261732"/>
            <a:ext cx="354955" cy="379363"/>
            <a:chOff x="6382879" y="1497946"/>
            <a:chExt cx="766879" cy="813051"/>
          </a:xfrm>
        </p:grpSpPr>
        <p:sp>
          <p:nvSpPr>
            <p:cNvPr id="289" name="Rectangle 288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0" name="Curved Connector 289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290"/>
          <p:cNvGrpSpPr/>
          <p:nvPr/>
        </p:nvGrpSpPr>
        <p:grpSpPr>
          <a:xfrm rot="19121735">
            <a:off x="3454785" y="2267124"/>
            <a:ext cx="354955" cy="379363"/>
            <a:chOff x="6382879" y="1497946"/>
            <a:chExt cx="766879" cy="813051"/>
          </a:xfrm>
        </p:grpSpPr>
        <p:sp>
          <p:nvSpPr>
            <p:cNvPr id="292" name="Rectangle 291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3" name="Curved Connector 292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6" name="Straight Arrow Connector 405"/>
          <p:cNvCxnSpPr>
            <a:stCxn id="61" idx="3"/>
            <a:endCxn id="62" idx="1"/>
          </p:cNvCxnSpPr>
          <p:nvPr/>
        </p:nvCxnSpPr>
        <p:spPr>
          <a:xfrm>
            <a:off x="2908596" y="2154242"/>
            <a:ext cx="28191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" name="Group 408"/>
          <p:cNvGrpSpPr/>
          <p:nvPr/>
        </p:nvGrpSpPr>
        <p:grpSpPr>
          <a:xfrm rot="19121735">
            <a:off x="2983797" y="2267680"/>
            <a:ext cx="354955" cy="379363"/>
            <a:chOff x="6382879" y="1497946"/>
            <a:chExt cx="766879" cy="813051"/>
          </a:xfrm>
        </p:grpSpPr>
        <p:sp>
          <p:nvSpPr>
            <p:cNvPr id="410" name="Rectangle 409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411" name="Curved Connector 410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3" name="Straight Arrow Connector 412"/>
          <p:cNvCxnSpPr/>
          <p:nvPr/>
        </p:nvCxnSpPr>
        <p:spPr>
          <a:xfrm flipV="1">
            <a:off x="2818670" y="2289547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3735308" y="2289547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/>
          <p:cNvCxnSpPr/>
          <p:nvPr/>
        </p:nvCxnSpPr>
        <p:spPr>
          <a:xfrm flipV="1">
            <a:off x="2401168" y="228495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/>
          <p:cNvCxnSpPr/>
          <p:nvPr/>
        </p:nvCxnSpPr>
        <p:spPr>
          <a:xfrm flipV="1">
            <a:off x="2820456" y="314695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 flipV="1">
            <a:off x="3277279" y="314695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/>
          <p:nvPr/>
        </p:nvCxnSpPr>
        <p:spPr>
          <a:xfrm flipV="1">
            <a:off x="3737094" y="3146958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/>
          <p:nvPr/>
        </p:nvCxnSpPr>
        <p:spPr>
          <a:xfrm flipV="1">
            <a:off x="2402954" y="3142369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/>
          <p:nvPr/>
        </p:nvCxnSpPr>
        <p:spPr>
          <a:xfrm flipV="1">
            <a:off x="3095390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/>
          <p:nvPr/>
        </p:nvCxnSpPr>
        <p:spPr>
          <a:xfrm flipV="1">
            <a:off x="3639512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4182521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/>
          <p:nvPr/>
        </p:nvCxnSpPr>
        <p:spPr>
          <a:xfrm flipV="1">
            <a:off x="4725988" y="4448291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/>
          <p:cNvSpPr txBox="1"/>
          <p:nvPr/>
        </p:nvSpPr>
        <p:spPr>
          <a:xfrm>
            <a:off x="1466367" y="1959322"/>
            <a:ext cx="58509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Word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1465379" y="2822411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Action RNN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flipV="1">
            <a:off x="4293817" y="4252174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287185" y="4345821"/>
            <a:ext cx="325185" cy="95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3611872" y="321278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117634" y="1988413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72" name="Straight Arrow Connector 171"/>
          <p:cNvCxnSpPr>
            <a:endCxn id="177" idx="1"/>
          </p:cNvCxnSpPr>
          <p:nvPr/>
        </p:nvCxnSpPr>
        <p:spPr>
          <a:xfrm>
            <a:off x="3858637" y="2154618"/>
            <a:ext cx="28274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/>
        </p:nvSpPr>
        <p:spPr>
          <a:xfrm>
            <a:off x="4141384" y="2019308"/>
            <a:ext cx="177068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145321" y="2873034"/>
            <a:ext cx="175167" cy="27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9" name="Straight Arrow Connector 178"/>
          <p:cNvCxnSpPr>
            <a:endCxn id="178" idx="1"/>
          </p:cNvCxnSpPr>
          <p:nvPr/>
        </p:nvCxnSpPr>
        <p:spPr>
          <a:xfrm flipV="1">
            <a:off x="3859471" y="3008706"/>
            <a:ext cx="285851" cy="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4228710" y="2769186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/>
          <p:cNvGrpSpPr/>
          <p:nvPr/>
        </p:nvGrpSpPr>
        <p:grpSpPr>
          <a:xfrm rot="19121735">
            <a:off x="3945846" y="2267500"/>
            <a:ext cx="354955" cy="379363"/>
            <a:chOff x="6382879" y="1497946"/>
            <a:chExt cx="766879" cy="813051"/>
          </a:xfrm>
        </p:grpSpPr>
        <p:sp>
          <p:nvSpPr>
            <p:cNvPr id="186" name="Rectangle 185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87" name="Curved Connector 186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9" name="Straight Arrow Connector 188"/>
          <p:cNvCxnSpPr/>
          <p:nvPr/>
        </p:nvCxnSpPr>
        <p:spPr>
          <a:xfrm flipV="1">
            <a:off x="4228154" y="314733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2215237" y="1685912"/>
            <a:ext cx="4219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who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2690441" y="1680935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577380" y="1685912"/>
            <a:ext cx="386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you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4604193" y="1983443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94" name="Straight Arrow Connector 193"/>
          <p:cNvCxnSpPr>
            <a:endCxn id="195" idx="1"/>
          </p:cNvCxnSpPr>
          <p:nvPr/>
        </p:nvCxnSpPr>
        <p:spPr>
          <a:xfrm>
            <a:off x="4345196" y="2149648"/>
            <a:ext cx="282748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4627943" y="2014338"/>
            <a:ext cx="177068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631880" y="2868063"/>
            <a:ext cx="175167" cy="27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7" name="Straight Arrow Connector 196"/>
          <p:cNvCxnSpPr>
            <a:endCxn id="196" idx="1"/>
          </p:cNvCxnSpPr>
          <p:nvPr/>
        </p:nvCxnSpPr>
        <p:spPr>
          <a:xfrm flipV="1">
            <a:off x="4346029" y="3003736"/>
            <a:ext cx="285851" cy="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4715269" y="1913573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V="1">
            <a:off x="4715269" y="2764216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/>
          <p:cNvGrpSpPr/>
          <p:nvPr/>
        </p:nvGrpSpPr>
        <p:grpSpPr>
          <a:xfrm rot="19121735">
            <a:off x="4432404" y="2262530"/>
            <a:ext cx="354955" cy="379363"/>
            <a:chOff x="6382879" y="1497946"/>
            <a:chExt cx="766879" cy="813051"/>
          </a:xfrm>
        </p:grpSpPr>
        <p:sp>
          <p:nvSpPr>
            <p:cNvPr id="201" name="Rectangle 200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02" name="Curved Connector 201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Straight Arrow Connector 202"/>
          <p:cNvCxnSpPr/>
          <p:nvPr/>
        </p:nvCxnSpPr>
        <p:spPr>
          <a:xfrm flipV="1">
            <a:off x="4712927" y="2284952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V="1">
            <a:off x="4714713" y="314236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606466" y="1685912"/>
            <a:ext cx="2471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3586100" y="2343329"/>
            <a:ext cx="3626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are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4543394" y="2337503"/>
            <a:ext cx="386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you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2244970" y="2337503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2627515" y="321162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3090427" y="321162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4039399" y="3212237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4572149" y="3211372"/>
            <a:ext cx="3321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RR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2240053" y="3211321"/>
            <a:ext cx="3722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&lt;s&gt;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143242" y="2577006"/>
            <a:ext cx="3145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LR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4605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2627512" y="2575848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600234" y="2576456"/>
            <a:ext cx="3305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086374" y="2575592"/>
            <a:ext cx="3321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RR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4531195" y="2575592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5066445" y="1983443"/>
            <a:ext cx="230341" cy="1178211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rgbClr val="FF0000">
                <a:alpha val="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47" name="Straight Arrow Connector 246"/>
          <p:cNvCxnSpPr>
            <a:endCxn id="248" idx="1"/>
          </p:cNvCxnSpPr>
          <p:nvPr/>
        </p:nvCxnSpPr>
        <p:spPr>
          <a:xfrm>
            <a:off x="4807448" y="2149648"/>
            <a:ext cx="28274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5090195" y="2014338"/>
            <a:ext cx="177068" cy="270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094132" y="2868063"/>
            <a:ext cx="175167" cy="27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50" name="Straight Arrow Connector 249"/>
          <p:cNvCxnSpPr>
            <a:endCxn id="249" idx="1"/>
          </p:cNvCxnSpPr>
          <p:nvPr/>
        </p:nvCxnSpPr>
        <p:spPr>
          <a:xfrm flipV="1">
            <a:off x="4808281" y="3003736"/>
            <a:ext cx="285851" cy="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V="1">
            <a:off x="5177521" y="2764216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/>
          <p:cNvGrpSpPr/>
          <p:nvPr/>
        </p:nvGrpSpPr>
        <p:grpSpPr>
          <a:xfrm rot="19121735">
            <a:off x="4894656" y="2262530"/>
            <a:ext cx="354955" cy="379363"/>
            <a:chOff x="6382879" y="1497946"/>
            <a:chExt cx="766879" cy="813051"/>
          </a:xfrm>
        </p:grpSpPr>
        <p:sp>
          <p:nvSpPr>
            <p:cNvPr id="254" name="Rectangle 253"/>
            <p:cNvSpPr/>
            <p:nvPr/>
          </p:nvSpPr>
          <p:spPr>
            <a:xfrm rot="10800000">
              <a:off x="6463417" y="1657315"/>
              <a:ext cx="399111" cy="4699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825" i="1" dirty="0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55" name="Curved Connector 254"/>
            <p:cNvCxnSpPr/>
            <p:nvPr/>
          </p:nvCxnSpPr>
          <p:spPr>
            <a:xfrm rot="5400000" flipH="1" flipV="1">
              <a:off x="6359793" y="1521032"/>
              <a:ext cx="813051" cy="76687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7" name="Straight Arrow Connector 256"/>
          <p:cNvCxnSpPr/>
          <p:nvPr/>
        </p:nvCxnSpPr>
        <p:spPr>
          <a:xfrm flipV="1">
            <a:off x="5176965" y="3142364"/>
            <a:ext cx="0" cy="10384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>
            <a:off x="5045694" y="2571292"/>
            <a:ext cx="3321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RR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4987928" y="3211321"/>
            <a:ext cx="4347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Shift</a:t>
            </a:r>
          </a:p>
        </p:txBody>
      </p:sp>
      <p:cxnSp>
        <p:nvCxnSpPr>
          <p:cNvPr id="268" name="Straight Arrow Connector 267"/>
          <p:cNvCxnSpPr>
            <a:stCxn id="262" idx="0"/>
            <a:endCxn id="249" idx="2"/>
          </p:cNvCxnSpPr>
          <p:nvPr/>
        </p:nvCxnSpPr>
        <p:spPr>
          <a:xfrm flipV="1">
            <a:off x="3822873" y="3139408"/>
            <a:ext cx="1358843" cy="517427"/>
          </a:xfrm>
          <a:prstGeom prst="straightConnector1">
            <a:avLst/>
          </a:prstGeom>
          <a:ln>
            <a:solidFill>
              <a:schemeClr val="tx1"/>
            </a:solidFill>
            <a:headEnd w="sm" len="sm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187"/>
          <p:cNvSpPr/>
          <p:nvPr/>
        </p:nvSpPr>
        <p:spPr>
          <a:xfrm>
            <a:off x="7108649" y="3102661"/>
            <a:ext cx="328365" cy="26528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5" name="Straight Arrow Connector 214"/>
          <p:cNvCxnSpPr>
            <a:stCxn id="218" idx="2"/>
            <a:endCxn id="221" idx="0"/>
          </p:cNvCxnSpPr>
          <p:nvPr/>
        </p:nvCxnSpPr>
        <p:spPr>
          <a:xfrm flipH="1">
            <a:off x="6237088" y="2576522"/>
            <a:ext cx="549581" cy="52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ounded Rectangle 217"/>
          <p:cNvSpPr/>
          <p:nvPr/>
        </p:nvSpPr>
        <p:spPr>
          <a:xfrm>
            <a:off x="6561264" y="2304298"/>
            <a:ext cx="450809" cy="27222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7515620" y="3111349"/>
            <a:ext cx="398187" cy="25366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Straight Arrow Connector 219"/>
          <p:cNvCxnSpPr>
            <a:stCxn id="218" idx="2"/>
            <a:endCxn id="219" idx="0"/>
          </p:cNvCxnSpPr>
          <p:nvPr/>
        </p:nvCxnSpPr>
        <p:spPr>
          <a:xfrm>
            <a:off x="6786668" y="2576523"/>
            <a:ext cx="928046" cy="534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ounded Rectangle 220"/>
          <p:cNvSpPr/>
          <p:nvPr/>
        </p:nvSpPr>
        <p:spPr>
          <a:xfrm>
            <a:off x="6018662" y="3102747"/>
            <a:ext cx="436852" cy="26528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2" name="Straight Arrow Connector 221"/>
          <p:cNvCxnSpPr>
            <a:stCxn id="218" idx="2"/>
            <a:endCxn id="188" idx="0"/>
          </p:cNvCxnSpPr>
          <p:nvPr/>
        </p:nvCxnSpPr>
        <p:spPr>
          <a:xfrm>
            <a:off x="6786669" y="2576522"/>
            <a:ext cx="486163" cy="52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7054745" y="3085090"/>
            <a:ext cx="444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583909" y="3106575"/>
            <a:ext cx="2616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599403" y="2291983"/>
            <a:ext cx="3962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are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6007009" y="3090947"/>
            <a:ext cx="4828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370187" y="1628638"/>
            <a:ext cx="13532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tree</a:t>
            </a:r>
          </a:p>
        </p:txBody>
      </p: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altLang="zh-CN"/>
              <a:t>An Example of SD-NMT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9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268015"/>
            <a:ext cx="7886700" cy="26963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评测指标</a:t>
            </a: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BLEU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altLang="zh-CN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bilingual evaluation understudy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1800" dirty="0" smtClean="0"/>
              <a:t>计算机翻于人工翻译的相似度</a:t>
            </a:r>
            <a:endParaRPr lang="en-US" altLang="zh-CN" sz="1800" dirty="0" smtClean="0"/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1800" dirty="0" smtClean="0"/>
              <a:t>BLEU</a:t>
            </a:r>
            <a:r>
              <a:rPr lang="zh-CN" altLang="en-US" sz="1800" dirty="0" smtClean="0"/>
              <a:t>实质是对两个句子的</a:t>
            </a:r>
            <a:r>
              <a:rPr lang="zh-CN" altLang="en-US" sz="1800" dirty="0"/>
              <a:t>共现词频率</a:t>
            </a:r>
            <a:r>
              <a:rPr lang="zh-CN" altLang="en-US" sz="1800" dirty="0" smtClean="0"/>
              <a:t>计算</a:t>
            </a:r>
            <a:endParaRPr lang="en-US" altLang="zh-CN" sz="18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优点：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方便、快速、结果有参考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价值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与人工评价正相关</a:t>
            </a:r>
            <a:endParaRPr lang="en-US" altLang="zh-CN" sz="17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79" y="3339295"/>
            <a:ext cx="2566205" cy="7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268016"/>
            <a:ext cx="7886700" cy="35296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基线模型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传统的基于短语的翻译模型（</a:t>
            </a: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HPSMT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en-US" altLang="zh-CN" sz="17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普通神经机器翻译模型（</a:t>
            </a:r>
            <a:r>
              <a:rPr lang="en-US" altLang="zh-CN" sz="1700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RNNsearch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en-US" altLang="zh-CN" sz="17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序列</a:t>
            </a: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-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依存神经翻译模型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Sequence-to-Dependency NMT 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（</a:t>
            </a: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SD-NMT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）</a:t>
            </a:r>
            <a:endParaRPr lang="en-US" altLang="zh-CN" sz="17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一边翻译一边检查语法</a:t>
            </a:r>
            <a:endParaRPr lang="en-US" altLang="zh-CN" sz="17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468968"/>
              </p:ext>
            </p:extLst>
          </p:nvPr>
        </p:nvGraphicFramePr>
        <p:xfrm>
          <a:off x="1552861" y="2732786"/>
          <a:ext cx="589359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9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NIST05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NIST06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NIST08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NIST12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Avg.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Hierarchical SMT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35.34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33.56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26.06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27.47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30.61</a:t>
                      </a:r>
                    </a:p>
                  </a:txBody>
                  <a:tcPr marL="27000" marR="2700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/>
                        <a:t>RNNsearch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38.07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38.95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31.61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28.95</a:t>
                      </a: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34.39</a:t>
                      </a:r>
                    </a:p>
                  </a:txBody>
                  <a:tcPr marL="27000" marR="2700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SD-NMT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w/o </a:t>
                      </a:r>
                      <a:r>
                        <a:rPr lang="en-US" sz="1800" dirty="0" smtClean="0"/>
                        <a:t>K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38.83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39.23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31.92 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29.72</a:t>
                      </a:r>
                      <a:endParaRPr lang="en-US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34.93</a:t>
                      </a:r>
                      <a:endParaRPr lang="en-US" sz="2400" dirty="0" smtClean="0"/>
                    </a:p>
                  </a:txBody>
                  <a:tcPr marL="27000" marR="2700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SD-NMT</a:t>
                      </a:r>
                      <a:endParaRPr lang="en-US" altLang="zh-CN" sz="1800" dirty="0"/>
                    </a:p>
                  </a:txBody>
                  <a:tcPr marL="27000" marR="2700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39.38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(+1.31)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41.81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(+2.86)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33.06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(+1.45)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31.43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(2.48)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</a:rPr>
                        <a:t>36.42 (+2.03)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000" marR="27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268016"/>
            <a:ext cx="7886700" cy="135272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NIST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中英翻译任务公开数据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200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万双语数据</a:t>
            </a:r>
            <a:endParaRPr lang="en-US" altLang="zh-CN" sz="17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验证集选</a:t>
            </a: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NIST </a:t>
            </a:r>
            <a:r>
              <a:rPr lang="en-US" altLang="zh-CN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2003</a:t>
            </a:r>
          </a:p>
          <a:p>
            <a:pPr marL="171450" indent="-171450" defTabSz="685800">
              <a:lnSpc>
                <a:spcPct val="100000"/>
              </a:lnSpc>
              <a:spcBef>
                <a:spcPts val="750"/>
              </a:spcBef>
            </a:pP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测试集选</a:t>
            </a: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NIST </a:t>
            </a:r>
            <a:r>
              <a:rPr lang="en-US" altLang="zh-CN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2005, NIST 2006, NIST 2008, NIST 2012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9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83091" y="1162970"/>
            <a:ext cx="8193974" cy="8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</a:rPr>
              <a:t>定义：利用计算机将一种语言（源语言）自动转换为另一种语言（目标语言）的技术。</a:t>
            </a:r>
            <a:endParaRPr lang="en-US" altLang="zh-CN" sz="2000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 descr="https://timgsa.baidu.com/timg?image&amp;quality=80&amp;size=b9999_10000&amp;sec=1562247548732&amp;di=129dda81ee1bf6f174f8ab2b48e75180&amp;imgtype=0&amp;src=http%3A%2F%2Fpic4.zhimg.com%2Fv2-699aeb09b713384d4bc88958726e566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01" y="1718318"/>
            <a:ext cx="3101208" cy="30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2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658715"/>
              </p:ext>
            </p:extLst>
          </p:nvPr>
        </p:nvGraphicFramePr>
        <p:xfrm>
          <a:off x="1096372" y="2311820"/>
          <a:ext cx="6022472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869">
                  <a:extLst>
                    <a:ext uri="{9D8B030D-6E8A-4147-A177-3AD203B41FA5}">
                      <a16:colId xmlns:a16="http://schemas.microsoft.com/office/drawing/2014/main" val="1956132541"/>
                    </a:ext>
                  </a:extLst>
                </a:gridCol>
                <a:gridCol w="148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1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BLEU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System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 rowSpan="3">
                  <a:txBody>
                    <a:bodyPr/>
                    <a:lstStyle/>
                    <a:p>
                      <a:pPr algn="l"/>
                      <a:endParaRPr lang="en-US" sz="1500" dirty="0"/>
                    </a:p>
                    <a:p>
                      <a:pPr algn="ctr"/>
                      <a:r>
                        <a:rPr lang="en-US" sz="1500"/>
                        <a:t>SMT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Phrasal MT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18.45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Moses’ Phrase-based SMT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/>
                        <a:t>Hierarchical MT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18.72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Moses’ Hierarchical Phrase-based SMT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S2T</a:t>
                      </a:r>
                      <a:endParaRPr lang="en-US" altLang="zh-CN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20.36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Moses’ String-to-Tree Syntax-based SMT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500" kern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5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kern="1200"/>
                        <a:t>NM</a:t>
                      </a:r>
                      <a:r>
                        <a:rPr lang="en-US" altLang="zh-CN" sz="1500" kern="1200" dirty="0"/>
                        <a:t>T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1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22.86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Single-layer NMT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2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24.71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Self-ensemble of 2-layer NMT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3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tx1"/>
                          </a:solidFill>
                        </a:rPr>
                        <a:t>26.22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kern="1200" dirty="0"/>
                        <a:t>Ensemble of 4 </a:t>
                      </a:r>
                      <a:r>
                        <a:rPr lang="en-US" sz="1500" kern="1200" dirty="0"/>
                        <a:t>single-layer NMT models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Our SD-NMT</a:t>
                      </a:r>
                      <a:endParaRPr lang="en-US" altLang="zh-CN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rgbClr val="FF0000"/>
                          </a:solidFill>
                        </a:rPr>
                        <a:t>25.93</a:t>
                      </a:r>
                      <a:endParaRPr lang="en-US" sz="15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Single-layer </a:t>
                      </a:r>
                      <a:r>
                        <a:rPr lang="en-US" altLang="zh-CN" sz="1500" dirty="0"/>
                        <a:t>Seq2Tree</a:t>
                      </a:r>
                      <a:r>
                        <a:rPr lang="en-US" sz="1500" kern="1200" dirty="0"/>
                        <a:t>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268017"/>
            <a:ext cx="7886700" cy="11322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WAT 2016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日英翻译任务公开数据集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包含</a:t>
            </a: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100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万双语数据</a:t>
            </a:r>
            <a:endParaRPr lang="en-US" altLang="zh-CN" sz="17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372" y="2311820"/>
          <a:ext cx="6022472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869">
                  <a:extLst>
                    <a:ext uri="{9D8B030D-6E8A-4147-A177-3AD203B41FA5}">
                      <a16:colId xmlns:a16="http://schemas.microsoft.com/office/drawing/2014/main" val="1956132541"/>
                    </a:ext>
                  </a:extLst>
                </a:gridCol>
                <a:gridCol w="148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1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BLEU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System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 rowSpan="3">
                  <a:txBody>
                    <a:bodyPr/>
                    <a:lstStyle/>
                    <a:p>
                      <a:pPr algn="l"/>
                      <a:endParaRPr lang="en-US" sz="1500" dirty="0"/>
                    </a:p>
                    <a:p>
                      <a:pPr algn="ctr"/>
                      <a:r>
                        <a:rPr lang="en-US" sz="1500"/>
                        <a:t>SMT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/>
                        <a:t>Phrasal MT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18.45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Moses’ Phrase-based SMT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/>
                        <a:t>Hierarchical MT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18.72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Moses’ Hierarchical Phrase-based SMT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S2T</a:t>
                      </a:r>
                      <a:endParaRPr lang="en-US" altLang="zh-CN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20.36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Moses’ String-to-Tree Syntax-based SMT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500" kern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5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kern="1200"/>
                        <a:t>NM</a:t>
                      </a:r>
                      <a:r>
                        <a:rPr lang="en-US" altLang="zh-CN" sz="1500" kern="1200" dirty="0"/>
                        <a:t>T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1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22.86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Single-layer NMT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2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/>
                        <a:t>24.71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kern="1200" dirty="0"/>
                        <a:t>Self-ensemble of 2-layer NMT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Kyoto-U 3</a:t>
                      </a:r>
                      <a:endParaRPr lang="en-US" altLang="zh-CN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chemeClr val="tx1"/>
                          </a:solidFill>
                        </a:rPr>
                        <a:t>26.22</a:t>
                      </a:r>
                      <a:endParaRPr lang="en-US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kern="1200" dirty="0"/>
                        <a:t>Ensemble of 4 </a:t>
                      </a:r>
                      <a:r>
                        <a:rPr lang="en-US" sz="1500" kern="1200" dirty="0"/>
                        <a:t>single-layer NMT models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/>
                        <a:t>Our SD-NMT</a:t>
                      </a:r>
                      <a:endParaRPr lang="en-US" altLang="zh-CN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kern="1200" dirty="0">
                          <a:solidFill>
                            <a:srgbClr val="FF0000"/>
                          </a:solidFill>
                        </a:rPr>
                        <a:t>25.93</a:t>
                      </a:r>
                      <a:endParaRPr lang="en-US" sz="15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/>
                        <a:t>Single-layer </a:t>
                      </a:r>
                      <a:r>
                        <a:rPr lang="en-US" altLang="zh-CN" sz="1500" dirty="0"/>
                        <a:t>Seq2Tree</a:t>
                      </a:r>
                      <a:r>
                        <a:rPr lang="en-US" sz="1500" kern="1200" dirty="0"/>
                        <a:t> model</a:t>
                      </a:r>
                      <a:endParaRPr lang="en-US" sz="1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268017"/>
            <a:ext cx="7886700" cy="11322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r>
              <a:rPr lang="en-US" altLang="zh-CN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WAT 2016</a:t>
            </a:r>
            <a:r>
              <a:rPr lang="zh-CN" altLang="en-US" sz="21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日英翻译任务公开数据集</a:t>
            </a:r>
            <a:endParaRPr lang="en-US" altLang="zh-CN" sz="2100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628650" lvl="1" indent="-171450" defTabSz="685800">
              <a:spcBef>
                <a:spcPts val="750"/>
              </a:spcBef>
            </a:pP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包含</a:t>
            </a:r>
            <a:r>
              <a:rPr lang="en-US" altLang="zh-CN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100</a:t>
            </a:r>
            <a:r>
              <a:rPr lang="zh-CN" altLang="en-US" sz="17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万双语数据</a:t>
            </a:r>
            <a:endParaRPr lang="en-US" altLang="zh-CN" sz="17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5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F48B-4FF5-4779-8150-2CC88B852D67}"/>
              </a:ext>
            </a:extLst>
          </p:cNvPr>
          <p:cNvSpPr/>
          <p:nvPr/>
        </p:nvSpPr>
        <p:spPr>
          <a:xfrm>
            <a:off x="843886" y="1243299"/>
            <a:ext cx="75779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Source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]        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只有 施工 人员 的 安全 得到 了 保证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才能 继续 施 工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Reference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]    only when the safety of the workers is guaranteed will they continue with the project .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HPSMT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]       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only safety is assured of construction personnel , to continue construction .</a:t>
            </a:r>
            <a:endParaRPr lang="en-US" altLang="zh-CN" sz="12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</a:t>
            </a:r>
            <a:r>
              <a:rPr lang="en-US" altLang="zh-CN" sz="12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RNNsearch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]  only when the safety of construction workers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have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been guaranteed </a:t>
            </a:r>
            <a:r>
              <a:rPr lang="en-US" altLang="zh-CN" sz="1200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 continue construction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</a:t>
            </a:r>
            <a:r>
              <a:rPr lang="en-US" altLang="zh-CN" sz="1200" b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SD-NMT</a:t>
            </a:r>
            <a:r>
              <a:rPr lang="en-US" altLang="zh-CN" sz="1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]      </a:t>
            </a:r>
            <a:r>
              <a:rPr lang="en-US" altLang="zh-CN" sz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only when the safety of the workers is guaranteed can we continue to work 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87C5E-40D5-4849-8FF6-25E0FF480733}"/>
              </a:ext>
            </a:extLst>
          </p:cNvPr>
          <p:cNvSpPr/>
          <p:nvPr/>
        </p:nvSpPr>
        <p:spPr>
          <a:xfrm>
            <a:off x="4041085" y="1858129"/>
            <a:ext cx="905127" cy="1301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9B2243-333A-4E5F-8CDC-9B2B9EE886C2}"/>
              </a:ext>
            </a:extLst>
          </p:cNvPr>
          <p:cNvSpPr/>
          <p:nvPr/>
        </p:nvSpPr>
        <p:spPr>
          <a:xfrm>
            <a:off x="3950577" y="2011543"/>
            <a:ext cx="153383" cy="1807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F3EF2-A570-4820-B8E3-4CF0D40F7305}"/>
              </a:ext>
            </a:extLst>
          </p:cNvPr>
          <p:cNvSpPr/>
          <p:nvPr/>
        </p:nvSpPr>
        <p:spPr>
          <a:xfrm>
            <a:off x="2646788" y="2012984"/>
            <a:ext cx="405687" cy="1807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A5C7EDEE-6FD0-4EE3-8995-7A61EB712B20}"/>
              </a:ext>
            </a:extLst>
          </p:cNvPr>
          <p:cNvSpPr/>
          <p:nvPr/>
        </p:nvSpPr>
        <p:spPr>
          <a:xfrm rot="19638305" flipH="1" flipV="1">
            <a:off x="2643374" y="1018753"/>
            <a:ext cx="2024629" cy="1294064"/>
          </a:xfrm>
          <a:prstGeom prst="arc">
            <a:avLst/>
          </a:prstGeom>
          <a:ln w="15875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51C84-36D1-482C-9AC2-0770F9C00ECF}"/>
              </a:ext>
            </a:extLst>
          </p:cNvPr>
          <p:cNvGrpSpPr/>
          <p:nvPr/>
        </p:nvGrpSpPr>
        <p:grpSpPr>
          <a:xfrm>
            <a:off x="949511" y="2380517"/>
            <a:ext cx="7055885" cy="2484785"/>
            <a:chOff x="1251226" y="2888860"/>
            <a:chExt cx="7814156" cy="25528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84B743-06D8-4EB1-B51B-00F44638059D}"/>
                </a:ext>
              </a:extLst>
            </p:cNvPr>
            <p:cNvCxnSpPr>
              <a:stCxn id="13" idx="2"/>
              <a:endCxn id="86" idx="0"/>
            </p:cNvCxnSpPr>
            <p:nvPr/>
          </p:nvCxnSpPr>
          <p:spPr>
            <a:xfrm flipH="1">
              <a:off x="2289977" y="3940492"/>
              <a:ext cx="543146" cy="29811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41EF046-C26D-4E18-AC74-74B3F1E4275B}"/>
                </a:ext>
              </a:extLst>
            </p:cNvPr>
            <p:cNvSpPr/>
            <p:nvPr/>
          </p:nvSpPr>
          <p:spPr>
            <a:xfrm>
              <a:off x="2532583" y="3688979"/>
              <a:ext cx="601079" cy="2515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B7B48B-7C72-4FC7-8D71-469A1CE0DB9A}"/>
                </a:ext>
              </a:extLst>
            </p:cNvPr>
            <p:cNvCxnSpPr>
              <a:stCxn id="76" idx="2"/>
              <a:endCxn id="80" idx="0"/>
            </p:cNvCxnSpPr>
            <p:nvPr/>
          </p:nvCxnSpPr>
          <p:spPr>
            <a:xfrm flipH="1">
              <a:off x="5025798" y="3164695"/>
              <a:ext cx="724022" cy="52941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9E69EF-9CA5-46BB-87AC-E899BDE59D65}"/>
                </a:ext>
              </a:extLst>
            </p:cNvPr>
            <p:cNvSpPr txBox="1"/>
            <p:nvPr/>
          </p:nvSpPr>
          <p:spPr>
            <a:xfrm>
              <a:off x="3992598" y="3326116"/>
              <a:ext cx="875564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nsubjpass</a:t>
              </a:r>
              <a:endPara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27BE0-609C-46E9-84CB-FC47BD33E956}"/>
                </a:ext>
              </a:extLst>
            </p:cNvPr>
            <p:cNvSpPr txBox="1"/>
            <p:nvPr/>
          </p:nvSpPr>
          <p:spPr>
            <a:xfrm>
              <a:off x="6932765" y="3938788"/>
              <a:ext cx="573768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nsubj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17A2F-9E74-49C0-B05B-1237DFBAE6AA}"/>
                </a:ext>
              </a:extLst>
            </p:cNvPr>
            <p:cNvSpPr txBox="1"/>
            <p:nvPr/>
          </p:nvSpPr>
          <p:spPr>
            <a:xfrm>
              <a:off x="4925046" y="3286760"/>
              <a:ext cx="753071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auxpass</a:t>
              </a:r>
              <a:endPara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019855-9878-4A6C-944C-352A8E56004E}"/>
                </a:ext>
              </a:extLst>
            </p:cNvPr>
            <p:cNvSpPr txBox="1"/>
            <p:nvPr/>
          </p:nvSpPr>
          <p:spPr>
            <a:xfrm>
              <a:off x="7172641" y="3286609"/>
              <a:ext cx="584420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punct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D516B-D6E0-41A9-A687-AA84AAE8785B}"/>
                </a:ext>
              </a:extLst>
            </p:cNvPr>
            <p:cNvSpPr txBox="1"/>
            <p:nvPr/>
          </p:nvSpPr>
          <p:spPr>
            <a:xfrm>
              <a:off x="2665413" y="3293488"/>
              <a:ext cx="744194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advmod</a:t>
              </a:r>
              <a:endPara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07D45D-7821-42A9-AAE4-CF86B73519E0}"/>
                </a:ext>
              </a:extLst>
            </p:cNvPr>
            <p:cNvCxnSpPr>
              <a:stCxn id="78" idx="2"/>
              <a:endCxn id="70" idx="0"/>
            </p:cNvCxnSpPr>
            <p:nvPr/>
          </p:nvCxnSpPr>
          <p:spPr>
            <a:xfrm flipH="1">
              <a:off x="6745022" y="3938788"/>
              <a:ext cx="583988" cy="3134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B81374-98B9-4D06-A839-2AA70C702FA2}"/>
                </a:ext>
              </a:extLst>
            </p:cNvPr>
            <p:cNvSpPr txBox="1"/>
            <p:nvPr/>
          </p:nvSpPr>
          <p:spPr>
            <a:xfrm>
              <a:off x="3736664" y="4314243"/>
              <a:ext cx="508083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pobj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29B003-EB7B-45AD-A09B-A9DB273DF190}"/>
                </a:ext>
              </a:extLst>
            </p:cNvPr>
            <p:cNvCxnSpPr>
              <a:stCxn id="13" idx="2"/>
              <a:endCxn id="84" idx="0"/>
            </p:cNvCxnSpPr>
            <p:nvPr/>
          </p:nvCxnSpPr>
          <p:spPr>
            <a:xfrm>
              <a:off x="2833123" y="3940492"/>
              <a:ext cx="646477" cy="3117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8A62D-D4AD-48A6-8B57-AC0B27064771}"/>
                </a:ext>
              </a:extLst>
            </p:cNvPr>
            <p:cNvSpPr txBox="1"/>
            <p:nvPr/>
          </p:nvSpPr>
          <p:spPr>
            <a:xfrm>
              <a:off x="6539489" y="3914148"/>
              <a:ext cx="451275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262544-C7C6-4FDF-86B1-C7E51E459F7F}"/>
                </a:ext>
              </a:extLst>
            </p:cNvPr>
            <p:cNvSpPr txBox="1"/>
            <p:nvPr/>
          </p:nvSpPr>
          <p:spPr>
            <a:xfrm>
              <a:off x="3032835" y="3901209"/>
              <a:ext cx="510639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i="1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prep</a:t>
              </a:r>
              <a:endParaRPr lang="en-US" sz="12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D6B776-81A0-4157-A673-28690FDBE986}"/>
                </a:ext>
              </a:extLst>
            </p:cNvPr>
            <p:cNvSpPr txBox="1"/>
            <p:nvPr/>
          </p:nvSpPr>
          <p:spPr>
            <a:xfrm>
              <a:off x="7572127" y="3910189"/>
              <a:ext cx="650105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xcomp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FA1847-0A1E-4210-80B3-1373ADCD8D97}"/>
                </a:ext>
              </a:extLst>
            </p:cNvPr>
            <p:cNvGrpSpPr/>
            <p:nvPr/>
          </p:nvGrpSpPr>
          <p:grpSpPr>
            <a:xfrm>
              <a:off x="2071655" y="4191147"/>
              <a:ext cx="413993" cy="284584"/>
              <a:chOff x="1707332" y="5452346"/>
              <a:chExt cx="413993" cy="284584"/>
            </a:xfrm>
          </p:grpSpPr>
          <p:sp>
            <p:nvSpPr>
              <p:cNvPr id="86" name="Rounded Rectangle 35">
                <a:extLst>
                  <a:ext uri="{FF2B5EF4-FFF2-40B4-BE49-F238E27FC236}">
                    <a16:creationId xmlns:a16="http://schemas.microsoft.com/office/drawing/2014/main" id="{BE1E941F-0801-436A-9F37-AF752939040D}"/>
                  </a:ext>
                </a:extLst>
              </p:cNvPr>
              <p:cNvSpPr/>
              <p:nvPr/>
            </p:nvSpPr>
            <p:spPr>
              <a:xfrm>
                <a:off x="1737764" y="5499807"/>
                <a:ext cx="375779" cy="219362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87D78B4-B675-44E4-BAE0-4C1E8023BA09}"/>
                  </a:ext>
                </a:extLst>
              </p:cNvPr>
              <p:cNvSpPr/>
              <p:nvPr/>
            </p:nvSpPr>
            <p:spPr>
              <a:xfrm>
                <a:off x="1707332" y="5452346"/>
                <a:ext cx="413993" cy="2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5F4BF7-992A-4717-972C-CFFB22ACF2A2}"/>
                </a:ext>
              </a:extLst>
            </p:cNvPr>
            <p:cNvGrpSpPr/>
            <p:nvPr/>
          </p:nvGrpSpPr>
          <p:grpSpPr>
            <a:xfrm>
              <a:off x="3281859" y="4201469"/>
              <a:ext cx="361782" cy="284584"/>
              <a:chOff x="2730921" y="5452582"/>
              <a:chExt cx="361782" cy="284584"/>
            </a:xfrm>
          </p:grpSpPr>
          <p:sp>
            <p:nvSpPr>
              <p:cNvPr id="84" name="Rounded Rectangle 4">
                <a:extLst>
                  <a:ext uri="{FF2B5EF4-FFF2-40B4-BE49-F238E27FC236}">
                    <a16:creationId xmlns:a16="http://schemas.microsoft.com/office/drawing/2014/main" id="{364E878D-4B50-4039-A091-FA55CD141AA7}"/>
                  </a:ext>
                </a:extLst>
              </p:cNvPr>
              <p:cNvSpPr/>
              <p:nvPr/>
            </p:nvSpPr>
            <p:spPr>
              <a:xfrm>
                <a:off x="2764621" y="5503368"/>
                <a:ext cx="328082" cy="22147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886C0-D87D-42D7-8280-EB9FC7B31BDA}"/>
                  </a:ext>
                </a:extLst>
              </p:cNvPr>
              <p:cNvSpPr/>
              <p:nvPr/>
            </p:nvSpPr>
            <p:spPr>
              <a:xfrm>
                <a:off x="2730921" y="5452582"/>
                <a:ext cx="346532" cy="2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0B8E4B-6481-4E08-B53C-1FCD19CA9716}"/>
                </a:ext>
              </a:extLst>
            </p:cNvPr>
            <p:cNvGrpSpPr/>
            <p:nvPr/>
          </p:nvGrpSpPr>
          <p:grpSpPr>
            <a:xfrm>
              <a:off x="4274713" y="4630343"/>
              <a:ext cx="753071" cy="284585"/>
              <a:chOff x="2971651" y="6236642"/>
              <a:chExt cx="753071" cy="284585"/>
            </a:xfrm>
          </p:grpSpPr>
          <p:sp>
            <p:nvSpPr>
              <p:cNvPr id="82" name="Rounded Rectangle 54">
                <a:extLst>
                  <a:ext uri="{FF2B5EF4-FFF2-40B4-BE49-F238E27FC236}">
                    <a16:creationId xmlns:a16="http://schemas.microsoft.com/office/drawing/2014/main" id="{5DF8E2E1-FDE5-48AE-8E54-CC83E0F05A8E}"/>
                  </a:ext>
                </a:extLst>
              </p:cNvPr>
              <p:cNvSpPr/>
              <p:nvPr/>
            </p:nvSpPr>
            <p:spPr>
              <a:xfrm>
                <a:off x="3008893" y="6309054"/>
                <a:ext cx="673752" cy="21009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723A817-7C62-4A5B-B65E-BEAD9A0B8977}"/>
                  </a:ext>
                </a:extLst>
              </p:cNvPr>
              <p:cNvSpPr/>
              <p:nvPr/>
            </p:nvSpPr>
            <p:spPr>
              <a:xfrm>
                <a:off x="2971651" y="6236642"/>
                <a:ext cx="753071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workers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FC6F51-AD63-4FC2-B211-B66876244B0E}"/>
                </a:ext>
              </a:extLst>
            </p:cNvPr>
            <p:cNvSpPr/>
            <p:nvPr/>
          </p:nvSpPr>
          <p:spPr>
            <a:xfrm>
              <a:off x="2534589" y="3658847"/>
              <a:ext cx="612824" cy="2845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safety</a:t>
              </a:r>
              <a:endPara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3D5410-86D3-43DE-85E1-3A38C8247B22}"/>
                </a:ext>
              </a:extLst>
            </p:cNvPr>
            <p:cNvGrpSpPr/>
            <p:nvPr/>
          </p:nvGrpSpPr>
          <p:grpSpPr>
            <a:xfrm>
              <a:off x="4863751" y="3655753"/>
              <a:ext cx="318129" cy="284739"/>
              <a:chOff x="4578655" y="3875536"/>
              <a:chExt cx="318129" cy="284739"/>
            </a:xfrm>
          </p:grpSpPr>
          <p:sp>
            <p:nvSpPr>
              <p:cNvPr id="80" name="Rounded Rectangle 13">
                <a:extLst>
                  <a:ext uri="{FF2B5EF4-FFF2-40B4-BE49-F238E27FC236}">
                    <a16:creationId xmlns:a16="http://schemas.microsoft.com/office/drawing/2014/main" id="{9C18E309-03AA-4202-B921-A3CE0AB2B81C}"/>
                  </a:ext>
                </a:extLst>
              </p:cNvPr>
              <p:cNvSpPr/>
              <p:nvPr/>
            </p:nvSpPr>
            <p:spPr>
              <a:xfrm>
                <a:off x="4612422" y="3913892"/>
                <a:ext cx="256559" cy="246383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582510-184F-486F-B1E7-B4B95CF5D031}"/>
                  </a:ext>
                </a:extLst>
              </p:cNvPr>
              <p:cNvSpPr/>
              <p:nvPr/>
            </p:nvSpPr>
            <p:spPr>
              <a:xfrm>
                <a:off x="4578655" y="3875536"/>
                <a:ext cx="318129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7CFAC3B-697E-4F51-A013-AE22D38DA281}"/>
                </a:ext>
              </a:extLst>
            </p:cNvPr>
            <p:cNvGrpSpPr/>
            <p:nvPr/>
          </p:nvGrpSpPr>
          <p:grpSpPr>
            <a:xfrm>
              <a:off x="6911286" y="3657267"/>
              <a:ext cx="835447" cy="284585"/>
              <a:chOff x="7027112" y="3859419"/>
              <a:chExt cx="835447" cy="284585"/>
            </a:xfrm>
          </p:grpSpPr>
          <p:sp>
            <p:nvSpPr>
              <p:cNvPr id="78" name="Rounded Rectangle 32">
                <a:extLst>
                  <a:ext uri="{FF2B5EF4-FFF2-40B4-BE49-F238E27FC236}">
                    <a16:creationId xmlns:a16="http://schemas.microsoft.com/office/drawing/2014/main" id="{ABFFA464-A13D-47D1-B314-561B8BDE98BE}"/>
                  </a:ext>
                </a:extLst>
              </p:cNvPr>
              <p:cNvSpPr/>
              <p:nvPr/>
            </p:nvSpPr>
            <p:spPr>
              <a:xfrm>
                <a:off x="7027112" y="3896261"/>
                <a:ext cx="835447" cy="24467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96D9206-F8D2-470E-BC00-2F9F25208EE8}"/>
                  </a:ext>
                </a:extLst>
              </p:cNvPr>
              <p:cNvSpPr/>
              <p:nvPr/>
            </p:nvSpPr>
            <p:spPr>
              <a:xfrm>
                <a:off x="7046819" y="3859419"/>
                <a:ext cx="793902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4E5194-4766-4A82-B904-9F55F7779CAA}"/>
                </a:ext>
              </a:extLst>
            </p:cNvPr>
            <p:cNvGrpSpPr/>
            <p:nvPr/>
          </p:nvGrpSpPr>
          <p:grpSpPr>
            <a:xfrm>
              <a:off x="5320370" y="2888860"/>
              <a:ext cx="974430" cy="284585"/>
              <a:chOff x="6041911" y="2771390"/>
              <a:chExt cx="974430" cy="284585"/>
            </a:xfrm>
          </p:grpSpPr>
          <p:sp>
            <p:nvSpPr>
              <p:cNvPr id="76" name="Rounded Rectangle 7">
                <a:extLst>
                  <a:ext uri="{FF2B5EF4-FFF2-40B4-BE49-F238E27FC236}">
                    <a16:creationId xmlns:a16="http://schemas.microsoft.com/office/drawing/2014/main" id="{D3E8A058-550A-45CC-95EA-98A37A99AB8A}"/>
                  </a:ext>
                </a:extLst>
              </p:cNvPr>
              <p:cNvSpPr/>
              <p:nvPr/>
            </p:nvSpPr>
            <p:spPr>
              <a:xfrm>
                <a:off x="6041911" y="2830996"/>
                <a:ext cx="858900" cy="21622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305CD9E-585E-49A2-B5FF-0E250D91C9DB}"/>
                  </a:ext>
                </a:extLst>
              </p:cNvPr>
              <p:cNvSpPr/>
              <p:nvPr/>
            </p:nvSpPr>
            <p:spPr>
              <a:xfrm>
                <a:off x="6060889" y="2771390"/>
                <a:ext cx="955452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guaranteed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DDB4A6-3302-45EE-B379-E141A3491832}"/>
                </a:ext>
              </a:extLst>
            </p:cNvPr>
            <p:cNvGrpSpPr/>
            <p:nvPr/>
          </p:nvGrpSpPr>
          <p:grpSpPr>
            <a:xfrm>
              <a:off x="6012204" y="4193340"/>
              <a:ext cx="442398" cy="284585"/>
              <a:chOff x="8416332" y="3818370"/>
              <a:chExt cx="442398" cy="284585"/>
            </a:xfrm>
          </p:grpSpPr>
          <p:sp>
            <p:nvSpPr>
              <p:cNvPr id="74" name="Rounded Rectangle 15">
                <a:extLst>
                  <a:ext uri="{FF2B5EF4-FFF2-40B4-BE49-F238E27FC236}">
                    <a16:creationId xmlns:a16="http://schemas.microsoft.com/office/drawing/2014/main" id="{154EAA4F-9C0E-49F1-8ECD-272F9F21CF3A}"/>
                  </a:ext>
                </a:extLst>
              </p:cNvPr>
              <p:cNvSpPr/>
              <p:nvPr/>
            </p:nvSpPr>
            <p:spPr>
              <a:xfrm>
                <a:off x="8457221" y="3877285"/>
                <a:ext cx="359031" cy="22147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C68B745-AD84-4518-8E64-C818E4997883}"/>
                  </a:ext>
                </a:extLst>
              </p:cNvPr>
              <p:cNvSpPr/>
              <p:nvPr/>
            </p:nvSpPr>
            <p:spPr>
              <a:xfrm>
                <a:off x="8416332" y="3818370"/>
                <a:ext cx="442398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CBFB444-BB71-46AB-AF1E-F84576CDD08C}"/>
                </a:ext>
              </a:extLst>
            </p:cNvPr>
            <p:cNvGrpSpPr/>
            <p:nvPr/>
          </p:nvGrpSpPr>
          <p:grpSpPr>
            <a:xfrm>
              <a:off x="8003071" y="4201526"/>
              <a:ext cx="554241" cy="284585"/>
              <a:chOff x="8520267" y="4794607"/>
              <a:chExt cx="554241" cy="284585"/>
            </a:xfrm>
          </p:grpSpPr>
          <p:sp>
            <p:nvSpPr>
              <p:cNvPr id="72" name="Rounded Rectangle 5">
                <a:extLst>
                  <a:ext uri="{FF2B5EF4-FFF2-40B4-BE49-F238E27FC236}">
                    <a16:creationId xmlns:a16="http://schemas.microsoft.com/office/drawing/2014/main" id="{857E03E0-8B42-4ED9-8FDC-ED6A1071D114}"/>
                  </a:ext>
                </a:extLst>
              </p:cNvPr>
              <p:cNvSpPr/>
              <p:nvPr/>
            </p:nvSpPr>
            <p:spPr>
              <a:xfrm>
                <a:off x="8568163" y="4845337"/>
                <a:ext cx="446943" cy="22147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BC825B6-3E76-45B5-B81A-72CEB396D761}"/>
                  </a:ext>
                </a:extLst>
              </p:cNvPr>
              <p:cNvSpPr/>
              <p:nvPr/>
            </p:nvSpPr>
            <p:spPr>
              <a:xfrm>
                <a:off x="8520267" y="4794607"/>
                <a:ext cx="554241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C2AE33-F959-4B97-8C56-38DCF3E553F9}"/>
                </a:ext>
              </a:extLst>
            </p:cNvPr>
            <p:cNvGrpSpPr/>
            <p:nvPr/>
          </p:nvGrpSpPr>
          <p:grpSpPr>
            <a:xfrm>
              <a:off x="6537463" y="4201526"/>
              <a:ext cx="403341" cy="284585"/>
              <a:chOff x="8869869" y="4632710"/>
              <a:chExt cx="403341" cy="284585"/>
            </a:xfrm>
          </p:grpSpPr>
          <p:sp>
            <p:nvSpPr>
              <p:cNvPr id="70" name="Rounded Rectangle 55">
                <a:extLst>
                  <a:ext uri="{FF2B5EF4-FFF2-40B4-BE49-F238E27FC236}">
                    <a16:creationId xmlns:a16="http://schemas.microsoft.com/office/drawing/2014/main" id="{BD162951-7525-4C12-BD12-B26CEB41F521}"/>
                  </a:ext>
                </a:extLst>
              </p:cNvPr>
              <p:cNvSpPr/>
              <p:nvPr/>
            </p:nvSpPr>
            <p:spPr>
              <a:xfrm>
                <a:off x="8917530" y="4683439"/>
                <a:ext cx="319795" cy="221477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742C167-CD5C-478C-9FBF-B4F5F1BC5551}"/>
                  </a:ext>
                </a:extLst>
              </p:cNvPr>
              <p:cNvSpPr/>
              <p:nvPr/>
            </p:nvSpPr>
            <p:spPr>
              <a:xfrm>
                <a:off x="8869869" y="4632710"/>
                <a:ext cx="403341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we</a:t>
                </a:r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23A6FC-3935-4876-A356-9DAA56B86250}"/>
                </a:ext>
              </a:extLst>
            </p:cNvPr>
            <p:cNvGrpSpPr/>
            <p:nvPr/>
          </p:nvGrpSpPr>
          <p:grpSpPr>
            <a:xfrm>
              <a:off x="8716311" y="3650379"/>
              <a:ext cx="349071" cy="382149"/>
              <a:chOff x="9911139" y="3839621"/>
              <a:chExt cx="349071" cy="382149"/>
            </a:xfrm>
          </p:grpSpPr>
          <p:sp>
            <p:nvSpPr>
              <p:cNvPr id="68" name="Rounded Rectangle 82">
                <a:extLst>
                  <a:ext uri="{FF2B5EF4-FFF2-40B4-BE49-F238E27FC236}">
                    <a16:creationId xmlns:a16="http://schemas.microsoft.com/office/drawing/2014/main" id="{4B19DE09-06EF-4B03-8ACD-DDB205E0B24B}"/>
                  </a:ext>
                </a:extLst>
              </p:cNvPr>
              <p:cNvSpPr/>
              <p:nvPr/>
            </p:nvSpPr>
            <p:spPr>
              <a:xfrm>
                <a:off x="9911139" y="3977091"/>
                <a:ext cx="349071" cy="24467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FE3D948-43D9-4612-B140-52CBAC114515}"/>
                  </a:ext>
                </a:extLst>
              </p:cNvPr>
              <p:cNvSpPr/>
              <p:nvPr/>
            </p:nvSpPr>
            <p:spPr>
              <a:xfrm>
                <a:off x="9999869" y="3839621"/>
                <a:ext cx="247118" cy="2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F1FA5D5-6E20-4717-8ED8-6F8B4346341B}"/>
                </a:ext>
              </a:extLst>
            </p:cNvPr>
            <p:cNvGrpSpPr/>
            <p:nvPr/>
          </p:nvGrpSpPr>
          <p:grpSpPr>
            <a:xfrm>
              <a:off x="1251226" y="3641105"/>
              <a:ext cx="508083" cy="299387"/>
              <a:chOff x="1322314" y="4633613"/>
              <a:chExt cx="508083" cy="299387"/>
            </a:xfrm>
          </p:grpSpPr>
          <p:sp>
            <p:nvSpPr>
              <p:cNvPr id="66" name="Rounded Rectangle 46">
                <a:extLst>
                  <a:ext uri="{FF2B5EF4-FFF2-40B4-BE49-F238E27FC236}">
                    <a16:creationId xmlns:a16="http://schemas.microsoft.com/office/drawing/2014/main" id="{CCD4AF65-F019-47FE-B995-333AB45196FD}"/>
                  </a:ext>
                </a:extLst>
              </p:cNvPr>
              <p:cNvSpPr/>
              <p:nvPr/>
            </p:nvSpPr>
            <p:spPr>
              <a:xfrm>
                <a:off x="1376726" y="4677488"/>
                <a:ext cx="437820" cy="255512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1AD01B-F679-4A24-843A-1A9A64419204}"/>
                  </a:ext>
                </a:extLst>
              </p:cNvPr>
              <p:cNvSpPr/>
              <p:nvPr/>
            </p:nvSpPr>
            <p:spPr>
              <a:xfrm>
                <a:off x="1322314" y="4633613"/>
                <a:ext cx="508083" cy="284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C1E365B-081B-4950-A195-7E192A0458CE}"/>
                </a:ext>
              </a:extLst>
            </p:cNvPr>
            <p:cNvGrpSpPr/>
            <p:nvPr/>
          </p:nvGrpSpPr>
          <p:grpSpPr>
            <a:xfrm>
              <a:off x="1745842" y="3665325"/>
              <a:ext cx="573769" cy="284585"/>
              <a:chOff x="1304107" y="4657833"/>
              <a:chExt cx="573769" cy="284585"/>
            </a:xfrm>
          </p:grpSpPr>
          <p:sp>
            <p:nvSpPr>
              <p:cNvPr id="64" name="Rounded Rectangle 50">
                <a:extLst>
                  <a:ext uri="{FF2B5EF4-FFF2-40B4-BE49-F238E27FC236}">
                    <a16:creationId xmlns:a16="http://schemas.microsoft.com/office/drawing/2014/main" id="{AA44F769-0551-4F9B-827D-53CE69619192}"/>
                  </a:ext>
                </a:extLst>
              </p:cNvPr>
              <p:cNvSpPr/>
              <p:nvPr/>
            </p:nvSpPr>
            <p:spPr>
              <a:xfrm>
                <a:off x="1445306" y="4677488"/>
                <a:ext cx="307946" cy="255512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A24FCC0-0FE4-49F8-8D9C-558219434377}"/>
                  </a:ext>
                </a:extLst>
              </p:cNvPr>
              <p:cNvSpPr/>
              <p:nvPr/>
            </p:nvSpPr>
            <p:spPr>
              <a:xfrm>
                <a:off x="1304107" y="4657833"/>
                <a:ext cx="573769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D54E196-25AE-44DB-A57C-D70722DBA990}"/>
                </a:ext>
              </a:extLst>
            </p:cNvPr>
            <p:cNvGrpSpPr/>
            <p:nvPr/>
          </p:nvGrpSpPr>
          <p:grpSpPr>
            <a:xfrm>
              <a:off x="3569402" y="5155514"/>
              <a:ext cx="413993" cy="284585"/>
              <a:chOff x="1717771" y="5439739"/>
              <a:chExt cx="413993" cy="284585"/>
            </a:xfrm>
          </p:grpSpPr>
          <p:sp>
            <p:nvSpPr>
              <p:cNvPr id="62" name="Rounded Rectangle 69">
                <a:extLst>
                  <a:ext uri="{FF2B5EF4-FFF2-40B4-BE49-F238E27FC236}">
                    <a16:creationId xmlns:a16="http://schemas.microsoft.com/office/drawing/2014/main" id="{11EA228E-DE7B-428B-BFF2-016522360B04}"/>
                  </a:ext>
                </a:extLst>
              </p:cNvPr>
              <p:cNvSpPr/>
              <p:nvPr/>
            </p:nvSpPr>
            <p:spPr>
              <a:xfrm>
                <a:off x="1737764" y="5499806"/>
                <a:ext cx="375779" cy="210529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4ECA927-2B70-4B2F-8DA3-A26BF4784149}"/>
                  </a:ext>
                </a:extLst>
              </p:cNvPr>
              <p:cNvSpPr/>
              <p:nvPr/>
            </p:nvSpPr>
            <p:spPr>
              <a:xfrm>
                <a:off x="1717771" y="5439739"/>
                <a:ext cx="413993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CDBF04-E22E-4E90-9ADC-65669E8D5166}"/>
                </a:ext>
              </a:extLst>
            </p:cNvPr>
            <p:cNvCxnSpPr>
              <a:stCxn id="76" idx="2"/>
              <a:endCxn id="64" idx="0"/>
            </p:cNvCxnSpPr>
            <p:nvPr/>
          </p:nvCxnSpPr>
          <p:spPr>
            <a:xfrm flipH="1">
              <a:off x="2041014" y="3164695"/>
              <a:ext cx="3708806" cy="520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804764-986B-4B4B-BC1B-5374E0184807}"/>
                </a:ext>
              </a:extLst>
            </p:cNvPr>
            <p:cNvCxnSpPr>
              <a:stCxn id="76" idx="2"/>
              <a:endCxn id="66" idx="0"/>
            </p:cNvCxnSpPr>
            <p:nvPr/>
          </p:nvCxnSpPr>
          <p:spPr>
            <a:xfrm flipH="1">
              <a:off x="1524548" y="3164695"/>
              <a:ext cx="4225272" cy="520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913E90E-E0E3-4ED1-A645-39D2E0A0BB23}"/>
                </a:ext>
              </a:extLst>
            </p:cNvPr>
            <p:cNvCxnSpPr>
              <a:stCxn id="72" idx="2"/>
              <a:endCxn id="60" idx="0"/>
            </p:cNvCxnSpPr>
            <p:nvPr/>
          </p:nvCxnSpPr>
          <p:spPr>
            <a:xfrm flipH="1">
              <a:off x="7864580" y="4473732"/>
              <a:ext cx="409859" cy="2966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B259A4E-EBA1-4A6B-A9EB-D789C2D490D4}"/>
                </a:ext>
              </a:extLst>
            </p:cNvPr>
            <p:cNvGrpSpPr/>
            <p:nvPr/>
          </p:nvGrpSpPr>
          <p:grpSpPr>
            <a:xfrm>
              <a:off x="7693584" y="4724908"/>
              <a:ext cx="337657" cy="284585"/>
              <a:chOff x="8906432" y="4550938"/>
              <a:chExt cx="337657" cy="284585"/>
            </a:xfrm>
          </p:grpSpPr>
          <p:sp>
            <p:nvSpPr>
              <p:cNvPr id="60" name="Rounded Rectangle 125">
                <a:extLst>
                  <a:ext uri="{FF2B5EF4-FFF2-40B4-BE49-F238E27FC236}">
                    <a16:creationId xmlns:a16="http://schemas.microsoft.com/office/drawing/2014/main" id="{AC3B1F24-21DE-4F88-B5D3-F80BB5945454}"/>
                  </a:ext>
                </a:extLst>
              </p:cNvPr>
              <p:cNvSpPr/>
              <p:nvPr/>
            </p:nvSpPr>
            <p:spPr>
              <a:xfrm>
                <a:off x="8917530" y="4596368"/>
                <a:ext cx="319795" cy="213492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E7EE078-F0D7-4409-8098-9D03B6C79376}"/>
                  </a:ext>
                </a:extLst>
              </p:cNvPr>
              <p:cNvSpPr/>
              <p:nvPr/>
            </p:nvSpPr>
            <p:spPr>
              <a:xfrm>
                <a:off x="8906432" y="4550938"/>
                <a:ext cx="337657" cy="284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2CF851-5912-4D4A-A606-41252A6CB8BE}"/>
                </a:ext>
              </a:extLst>
            </p:cNvPr>
            <p:cNvSpPr txBox="1"/>
            <p:nvPr/>
          </p:nvSpPr>
          <p:spPr>
            <a:xfrm>
              <a:off x="3474353" y="3207999"/>
              <a:ext cx="451275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B0A67E-677F-4CC7-8896-0C5A510D9117}"/>
                </a:ext>
              </a:extLst>
            </p:cNvPr>
            <p:cNvSpPr txBox="1"/>
            <p:nvPr/>
          </p:nvSpPr>
          <p:spPr>
            <a:xfrm>
              <a:off x="7841189" y="4425194"/>
              <a:ext cx="451275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0C7E86-ACE9-4FF3-9EA8-913C4F87FAC8}"/>
                </a:ext>
              </a:extLst>
            </p:cNvPr>
            <p:cNvSpPr txBox="1"/>
            <p:nvPr/>
          </p:nvSpPr>
          <p:spPr>
            <a:xfrm>
              <a:off x="2235979" y="3906179"/>
              <a:ext cx="413993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95CF74-AC53-414D-9D6B-54895CFC649F}"/>
                </a:ext>
              </a:extLst>
            </p:cNvPr>
            <p:cNvSpPr txBox="1"/>
            <p:nvPr/>
          </p:nvSpPr>
          <p:spPr>
            <a:xfrm>
              <a:off x="3914171" y="4870865"/>
              <a:ext cx="413993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02AC023-B81C-48AE-ADDD-B9A9ABF53AB8}"/>
                </a:ext>
              </a:extLst>
            </p:cNvPr>
            <p:cNvSpPr txBox="1"/>
            <p:nvPr/>
          </p:nvSpPr>
          <p:spPr>
            <a:xfrm>
              <a:off x="6309220" y="3291266"/>
              <a:ext cx="650105" cy="28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ccomp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211FEF6-09BA-4902-9021-ACB6DB44F753}"/>
                </a:ext>
              </a:extLst>
            </p:cNvPr>
            <p:cNvCxnSpPr>
              <a:stCxn id="76" idx="2"/>
              <a:endCxn id="13" idx="0"/>
            </p:cNvCxnSpPr>
            <p:nvPr/>
          </p:nvCxnSpPr>
          <p:spPr>
            <a:xfrm flipH="1">
              <a:off x="2833123" y="3164695"/>
              <a:ext cx="2916697" cy="5242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DBA075A-C872-4A22-A59B-D21311F98D24}"/>
                </a:ext>
              </a:extLst>
            </p:cNvPr>
            <p:cNvCxnSpPr>
              <a:stCxn id="84" idx="2"/>
              <a:endCxn id="82" idx="0"/>
            </p:cNvCxnSpPr>
            <p:nvPr/>
          </p:nvCxnSpPr>
          <p:spPr>
            <a:xfrm>
              <a:off x="3479600" y="4473732"/>
              <a:ext cx="1169231" cy="2290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E31E188-1ACD-4A9A-B685-7441932B437E}"/>
                </a:ext>
              </a:extLst>
            </p:cNvPr>
            <p:cNvCxnSpPr>
              <a:stCxn id="76" idx="2"/>
              <a:endCxn id="68" idx="0"/>
            </p:cNvCxnSpPr>
            <p:nvPr/>
          </p:nvCxnSpPr>
          <p:spPr>
            <a:xfrm>
              <a:off x="5749820" y="3164695"/>
              <a:ext cx="3141027" cy="6231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B3D68E-74E4-489D-BD4D-E92E55689CD9}"/>
                </a:ext>
              </a:extLst>
            </p:cNvPr>
            <p:cNvCxnSpPr>
              <a:stCxn id="76" idx="2"/>
              <a:endCxn id="78" idx="0"/>
            </p:cNvCxnSpPr>
            <p:nvPr/>
          </p:nvCxnSpPr>
          <p:spPr>
            <a:xfrm>
              <a:off x="5749820" y="3164695"/>
              <a:ext cx="1579190" cy="52941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7DBEE2-4F54-44A5-9A4B-DB7F6898B52A}"/>
                </a:ext>
              </a:extLst>
            </p:cNvPr>
            <p:cNvCxnSpPr>
              <a:stCxn id="78" idx="2"/>
              <a:endCxn id="74" idx="0"/>
            </p:cNvCxnSpPr>
            <p:nvPr/>
          </p:nvCxnSpPr>
          <p:spPr>
            <a:xfrm flipH="1">
              <a:off x="6232609" y="3938788"/>
              <a:ext cx="1096401" cy="3134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2E24D6B-2399-479C-9288-EFDF9F80CE28}"/>
                </a:ext>
              </a:extLst>
            </p:cNvPr>
            <p:cNvCxnSpPr>
              <a:stCxn id="78" idx="2"/>
              <a:endCxn id="72" idx="0"/>
            </p:cNvCxnSpPr>
            <p:nvPr/>
          </p:nvCxnSpPr>
          <p:spPr>
            <a:xfrm>
              <a:off x="7329010" y="3938788"/>
              <a:ext cx="945429" cy="313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61441DD-AD4B-4D90-8AE1-22AD327CD3D3}"/>
                </a:ext>
              </a:extLst>
            </p:cNvPr>
            <p:cNvCxnSpPr>
              <a:stCxn id="82" idx="2"/>
              <a:endCxn id="62" idx="0"/>
            </p:cNvCxnSpPr>
            <p:nvPr/>
          </p:nvCxnSpPr>
          <p:spPr>
            <a:xfrm flipH="1">
              <a:off x="3777285" y="4912845"/>
              <a:ext cx="871546" cy="3027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256">
              <a:extLst>
                <a:ext uri="{FF2B5EF4-FFF2-40B4-BE49-F238E27FC236}">
                  <a16:creationId xmlns:a16="http://schemas.microsoft.com/office/drawing/2014/main" id="{5D355DCA-EABC-4A10-98FA-BCBD0147FA21}"/>
                </a:ext>
              </a:extLst>
            </p:cNvPr>
            <p:cNvSpPr/>
            <p:nvPr/>
          </p:nvSpPr>
          <p:spPr>
            <a:xfrm>
              <a:off x="3794299" y="3693739"/>
              <a:ext cx="256559" cy="24638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45C09829-11DE-4D9F-894C-A4D0B435E316}"/>
                </a:ext>
              </a:extLst>
            </p:cNvPr>
            <p:cNvSpPr/>
            <p:nvPr/>
          </p:nvSpPr>
          <p:spPr>
            <a:xfrm>
              <a:off x="2127364" y="3717961"/>
              <a:ext cx="2959422" cy="1723731"/>
            </a:xfrm>
            <a:custGeom>
              <a:avLst/>
              <a:gdLst>
                <a:gd name="connsiteX0" fmla="*/ 699656 w 2959422"/>
                <a:gd name="connsiteY0" fmla="*/ 8219 h 1723731"/>
                <a:gd name="connsiteX1" fmla="*/ 272936 w 2959422"/>
                <a:gd name="connsiteY1" fmla="*/ 99659 h 1723731"/>
                <a:gd name="connsiteX2" fmla="*/ 6236 w 2959422"/>
                <a:gd name="connsiteY2" fmla="*/ 503519 h 1723731"/>
                <a:gd name="connsiteX3" fmla="*/ 128156 w 2959422"/>
                <a:gd name="connsiteY3" fmla="*/ 945479 h 1723731"/>
                <a:gd name="connsiteX4" fmla="*/ 600596 w 2959422"/>
                <a:gd name="connsiteY4" fmla="*/ 1341719 h 1723731"/>
                <a:gd name="connsiteX5" fmla="*/ 1522616 w 2959422"/>
                <a:gd name="connsiteY5" fmla="*/ 1722719 h 1723731"/>
                <a:gd name="connsiteX6" fmla="*/ 2551316 w 2959422"/>
                <a:gd name="connsiteY6" fmla="*/ 1440779 h 1723731"/>
                <a:gd name="connsiteX7" fmla="*/ 2901836 w 2959422"/>
                <a:gd name="connsiteY7" fmla="*/ 1067399 h 1723731"/>
                <a:gd name="connsiteX8" fmla="*/ 1431176 w 2959422"/>
                <a:gd name="connsiteY8" fmla="*/ 252059 h 1723731"/>
                <a:gd name="connsiteX9" fmla="*/ 699656 w 2959422"/>
                <a:gd name="connsiteY9" fmla="*/ 8219 h 172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9422" h="1723731">
                  <a:moveTo>
                    <a:pt x="699656" y="8219"/>
                  </a:moveTo>
                  <a:cubicBezTo>
                    <a:pt x="506616" y="-17181"/>
                    <a:pt x="388506" y="17109"/>
                    <a:pt x="272936" y="99659"/>
                  </a:cubicBezTo>
                  <a:cubicBezTo>
                    <a:pt x="157366" y="182209"/>
                    <a:pt x="30366" y="362549"/>
                    <a:pt x="6236" y="503519"/>
                  </a:cubicBezTo>
                  <a:cubicBezTo>
                    <a:pt x="-17894" y="644489"/>
                    <a:pt x="29096" y="805779"/>
                    <a:pt x="128156" y="945479"/>
                  </a:cubicBezTo>
                  <a:cubicBezTo>
                    <a:pt x="227216" y="1085179"/>
                    <a:pt x="368186" y="1212179"/>
                    <a:pt x="600596" y="1341719"/>
                  </a:cubicBezTo>
                  <a:cubicBezTo>
                    <a:pt x="833006" y="1471259"/>
                    <a:pt x="1197496" y="1706209"/>
                    <a:pt x="1522616" y="1722719"/>
                  </a:cubicBezTo>
                  <a:cubicBezTo>
                    <a:pt x="1847736" y="1739229"/>
                    <a:pt x="2321446" y="1549999"/>
                    <a:pt x="2551316" y="1440779"/>
                  </a:cubicBezTo>
                  <a:cubicBezTo>
                    <a:pt x="2781186" y="1331559"/>
                    <a:pt x="3088526" y="1265519"/>
                    <a:pt x="2901836" y="1067399"/>
                  </a:cubicBezTo>
                  <a:cubicBezTo>
                    <a:pt x="2715146" y="869279"/>
                    <a:pt x="1793126" y="429859"/>
                    <a:pt x="1431176" y="252059"/>
                  </a:cubicBezTo>
                  <a:cubicBezTo>
                    <a:pt x="1069226" y="74259"/>
                    <a:pt x="892696" y="33619"/>
                    <a:pt x="699656" y="8219"/>
                  </a:cubicBezTo>
                  <a:close/>
                </a:path>
              </a:pathLst>
            </a:custGeom>
            <a:solidFill>
              <a:schemeClr val="bg2">
                <a:lumMod val="25000"/>
                <a:alpha val="1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F655234-3011-43C1-AD77-A28D63AB2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652" y="3796977"/>
              <a:ext cx="1864683" cy="12354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翻译样例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6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4F5D-B13A-4FDB-A69E-025110EC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24" y="1157981"/>
            <a:ext cx="7886700" cy="3263504"/>
          </a:xfrm>
        </p:spPr>
        <p:txBody>
          <a:bodyPr/>
          <a:lstStyle/>
          <a:p>
            <a:r>
              <a:rPr lang="zh-CN" altLang="en-US" dirty="0"/>
              <a:t>解码器网络结构</a:t>
            </a:r>
            <a:endParaRPr lang="en-US" altLang="zh-CN" dirty="0"/>
          </a:p>
          <a:p>
            <a:pPr lvl="1"/>
            <a:r>
              <a:rPr lang="zh-CN" altLang="en-US" sz="1350" dirty="0"/>
              <a:t>将</a:t>
            </a:r>
            <a:r>
              <a:rPr lang="en-US" altLang="zh-CN" sz="1350" dirty="0"/>
              <a:t>SD-NMT</a:t>
            </a:r>
            <a:r>
              <a:rPr lang="zh-CN" altLang="en-US" sz="1350" dirty="0"/>
              <a:t>的解码器架构应用到</a:t>
            </a:r>
            <a:r>
              <a:rPr lang="en-US" altLang="zh-CN" sz="1350" dirty="0"/>
              <a:t>Transformer</a:t>
            </a:r>
          </a:p>
          <a:p>
            <a:pPr lvl="1"/>
            <a:r>
              <a:rPr lang="zh-CN" altLang="en-US" sz="1350" dirty="0"/>
              <a:t>额外的解码器用来生成操作序列</a:t>
            </a:r>
            <a:endParaRPr lang="en-US" sz="1350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3FC29-6304-4F3A-A222-F1720355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43837-9391-4A77-A50D-03FA5619D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/>
              <a:t>53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E1236-E35E-4ADF-9427-5EB5C395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069517"/>
            <a:ext cx="3090437" cy="2677490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序列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依存的</a:t>
            </a:r>
            <a:r>
              <a:rPr lang="en-US" altLang="zh-CN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模型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926F6-F8EE-4B0E-BD67-7D787F887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WMT2017</a:t>
            </a:r>
            <a:r>
              <a:rPr lang="zh-CN" altLang="en-US" dirty="0"/>
              <a:t>中英</a:t>
            </a:r>
            <a:r>
              <a:rPr lang="en-US" altLang="zh-CN" dirty="0"/>
              <a:t>&amp;</a:t>
            </a:r>
            <a:r>
              <a:rPr lang="zh-CN" altLang="en-US" dirty="0"/>
              <a:t>英德翻译任务</a:t>
            </a:r>
            <a:endParaRPr lang="en-US" altLang="zh-CN" dirty="0"/>
          </a:p>
          <a:p>
            <a:pPr lvl="1"/>
            <a:r>
              <a:rPr lang="zh-CN" altLang="en-US" dirty="0"/>
              <a:t>训练数据规模</a:t>
            </a:r>
            <a:endParaRPr lang="en-US" altLang="zh-CN" dirty="0"/>
          </a:p>
          <a:p>
            <a:pPr lvl="2"/>
            <a:r>
              <a:rPr lang="zh-CN" altLang="en-US" sz="1200" dirty="0"/>
              <a:t>中英：</a:t>
            </a:r>
            <a:r>
              <a:rPr lang="en-US" altLang="zh-CN" sz="1200" dirty="0"/>
              <a:t>9M</a:t>
            </a:r>
            <a:r>
              <a:rPr lang="zh-CN" altLang="en-US" sz="1200" dirty="0"/>
              <a:t>双语数据</a:t>
            </a:r>
            <a:endParaRPr lang="en-US" altLang="zh-CN" sz="1200" dirty="0"/>
          </a:p>
          <a:p>
            <a:pPr lvl="2"/>
            <a:r>
              <a:rPr lang="zh-CN" altLang="en-US" sz="1200" dirty="0"/>
              <a:t>英德：</a:t>
            </a:r>
            <a:r>
              <a:rPr lang="en-US" altLang="zh-CN" sz="1200" dirty="0"/>
              <a:t>5.8M</a:t>
            </a:r>
            <a:r>
              <a:rPr lang="zh-CN" altLang="en-US" sz="1200" dirty="0"/>
              <a:t>双语数据</a:t>
            </a:r>
            <a:endParaRPr lang="en-US" altLang="zh-CN" sz="1200" dirty="0"/>
          </a:p>
          <a:p>
            <a:pPr lvl="1"/>
            <a:r>
              <a:rPr lang="zh-CN" altLang="en-US" dirty="0"/>
              <a:t>对比模型描述</a:t>
            </a:r>
            <a:endParaRPr lang="en-US" altLang="zh-CN" dirty="0"/>
          </a:p>
          <a:p>
            <a:pPr lvl="2"/>
            <a:r>
              <a:rPr lang="zh-CN" altLang="en-US" sz="1200" dirty="0"/>
              <a:t>基础的</a:t>
            </a:r>
            <a:r>
              <a:rPr lang="en-US" altLang="zh-CN" sz="1200" dirty="0"/>
              <a:t>Transformer</a:t>
            </a:r>
            <a:r>
              <a:rPr lang="zh-CN" altLang="en-US" sz="1200" dirty="0"/>
              <a:t>模型</a:t>
            </a:r>
            <a:endParaRPr lang="en-US" altLang="zh-CN" sz="1200" dirty="0"/>
          </a:p>
          <a:p>
            <a:pPr lvl="2"/>
            <a:r>
              <a:rPr lang="en-US" altLang="zh-CN" sz="1200" dirty="0" err="1"/>
              <a:t>RNNsearch</a:t>
            </a:r>
            <a:r>
              <a:rPr lang="zh-CN" altLang="en-US" sz="1200" dirty="0"/>
              <a:t>模型</a:t>
            </a:r>
            <a:endParaRPr lang="en-US" altLang="zh-CN" sz="1200" dirty="0"/>
          </a:p>
          <a:p>
            <a:pPr lvl="1"/>
            <a:endParaRPr lang="en-US" altLang="zh-CN" sz="1350" dirty="0"/>
          </a:p>
          <a:p>
            <a:pPr lvl="1"/>
            <a:endParaRPr lang="en-US" altLang="zh-CN" sz="13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6D0B-ECA3-432E-9041-7433062D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1C9DB-098E-4652-BEB9-D6C26F8A43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5481E6-3E93-4CD2-BC85-5CC4576D0168}" type="slidenum">
              <a:rPr lang="zh-CN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pPr/>
              <a:t>54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3256EB3-320E-4976-9FAA-0BC6CC250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033035"/>
              </p:ext>
            </p:extLst>
          </p:nvPr>
        </p:nvGraphicFramePr>
        <p:xfrm>
          <a:off x="2401367" y="3320962"/>
          <a:ext cx="3751946" cy="11779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模型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英德翻译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中英翻译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/>
                        <a:t>Transformer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25.61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21.29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5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 smtClean="0"/>
                        <a:t>RNNsearch</a:t>
                      </a:r>
                      <a:endParaRPr lang="en-US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19.43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SD-NMT</a:t>
                      </a:r>
                      <a:endParaRPr lang="en-US" altLang="zh-CN" sz="1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24.41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20.34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2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SD-Transformer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26.02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21.83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实验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6918"/>
            <a:ext cx="7886700" cy="37033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语法知识对神经翻译模型有帮助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SD-NMT</a:t>
            </a:r>
            <a:r>
              <a:rPr lang="zh-CN" altLang="en-US" dirty="0" smtClean="0"/>
              <a:t>同时产生译文并校验语法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在日英，中英多个数据集上证明有效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现阶段</a:t>
            </a:r>
            <a:r>
              <a:rPr lang="en-US" altLang="zh-CN" dirty="0" smtClean="0"/>
              <a:t>NMT</a:t>
            </a:r>
            <a:r>
              <a:rPr lang="zh-CN" altLang="en-US" dirty="0" smtClean="0"/>
              <a:t>领域的前沿课题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无监督、半监督训练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基于句法的翻译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神经机器翻译中的预训练</a:t>
            </a:r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301297" y="0"/>
            <a:ext cx="6080932" cy="9197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总结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8F9A33-C715-42EE-AFA2-5D770FDFB270}"/>
              </a:ext>
            </a:extLst>
          </p:cNvPr>
          <p:cNvSpPr/>
          <p:nvPr/>
        </p:nvSpPr>
        <p:spPr>
          <a:xfrm>
            <a:off x="3363425" y="1920702"/>
            <a:ext cx="2286524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7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宋体" panose="02010600030101010101" pitchFamily="2" charset="-122"/>
              </a:rPr>
              <a:t>谢谢</a:t>
            </a:r>
            <a:r>
              <a:rPr lang="en-US" altLang="zh-CN" sz="7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宋体" panose="02010600030101010101" pitchFamily="2" charset="-122"/>
              </a:rPr>
              <a:t>!</a:t>
            </a:r>
            <a:endParaRPr lang="en-US" altLang="zh-CN" sz="7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4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机器翻译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83091" y="1162970"/>
            <a:ext cx="8193974" cy="8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Arial" charset="0"/>
              </a:rPr>
              <a:t>定义：利用计算机将一种语言（源语言）自动转换为另一种语言（目标语言）的技术。</a:t>
            </a:r>
            <a:endParaRPr lang="en-US" altLang="zh-CN" sz="2000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1984220"/>
            <a:ext cx="8355874" cy="23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你眼中的机器翻译？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75" y="868866"/>
            <a:ext cx="6176558" cy="3774023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649273" y="276253"/>
            <a:ext cx="3370296" cy="52965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8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你眼中的机器翻译？</a:t>
            </a:r>
            <a:endParaRPr lang="zh-CN" altLang="en-US" sz="28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49" y="847706"/>
            <a:ext cx="6656587" cy="3746440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46332" y="905104"/>
            <a:ext cx="3841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You are out !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098" name="Picture 2" descr="https://timgsa.baidu.com/timg?image&amp;quality=80&amp;size=b9999_10000&amp;sec=1562248193169&amp;di=9d04b75547ca2f6bc1756390451bff44&amp;imgtype=0&amp;src=http%3A%2F%2Fimg001.hc360.cn%2Fk1%2FM08%2F5C%2F82%2FwKhQwFn28MOEPfSJAAAAAByjX6A3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334" y="2061509"/>
            <a:ext cx="50768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300468" y="299052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机器翻译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9488" y="299052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机器翻译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70323" y="299052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机器翻译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8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0ac7e90-c800-4550-b74e-d5b0815ec2e6&quot;,&quot;TimeStamp&quot;:&quot;2017-06-29T10:42:50.2693628+08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31cac4b-e822-4f08-866a-746e0324d08c&quot;,&quot;TimeStamp&quot;:&quot;2017-07-13T09:05:28.1353434+08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7ed1e51-a057-47d2-9f8a-16f4eb3925f7&quot;,&quot;TimeStamp&quot;:&quot;2017-07-13T09:05:28.1683684+08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342a1de-9e5d-4a76-b46a-0ab78fc4afbe&quot;,&quot;TimeStamp&quot;:&quot;2017-07-13T09:05:28.1683684+08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57bbfd1-8160-47d8-ad5e-88811558d4c7&quot;,&quot;TimeStamp&quot;:&quot;2017-07-13T09:05:28.1683684+08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7665353-6648-4399-a96f-d3b32ee1fb9e&quot;,&quot;TimeStamp&quot;:&quot;2017-07-13T09:05:28.1683684+08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1984b0b-8e57-48c0-b8a1-31842f083e4c&quot;,&quot;TimeStamp&quot;:&quot;2017-07-13T09:05:28.1683684+08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2f94c7e-8608-448b-9498-230a01ece81e&quot;,&quot;TimeStamp&quot;:&quot;2017-07-13T09:05:28.1683684+08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af2bbc1-19e4-4002-96ac-de96e4de53f1&quot;,&quot;TimeStamp&quot;:&quot;2017-07-13T09:05:28.1683684+08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8181274-9716-46d8-b9db-5220b0c7e141&quot;,&quot;TimeStamp&quot;:&quot;2017-07-13T09:05:28.1683684+08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1d77eee-c3f0-4826-b024-9209c6b39aac&quot;,&quot;TimeStamp&quot;:&quot;2017-06-29T10:42:50.2698636+08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8771419-84ca-49b7-8647-b4ffbde33000&quot;,&quot;TimeStamp&quot;:&quot;2017-06-29T10:42:50.2693628+08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fd5bdf3-fddc-4870-9b87-dbc1f9f7bbf4&quot;,&quot;TimeStamp&quot;:&quot;2017-06-29T10:42:50.2698636+08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fd5bdf3-fddc-4870-9b87-dbc1f9f7bbf4&quot;,&quot;TimeStamp&quot;:&quot;2017-06-29T10:42:50.2698636+08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fd5bdf3-fddc-4870-9b87-dbc1f9f7bbf4&quot;,&quot;TimeStamp&quot;:&quot;2017-06-29T10:42:50.2698636+08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fd5bdf3-fddc-4870-9b87-dbc1f9f7bbf4&quot;,&quot;TimeStamp&quot;:&quot;2017-06-29T10:42:50.2698636+08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fd5bdf3-fddc-4870-9b87-dbc1f9f7bbf4&quot;,&quot;TimeStamp&quot;:&quot;2017-06-29T10:42:50.2698636+08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a1be4e0-43ad-4143-911e-4bafd779544c&quot;,&quot;TimeStamp&quot;:&quot;2017-06-29T10:42:50.2698636+08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a1be4e0-43ad-4143-911e-4bafd779544c&quot;,&quot;TimeStamp&quot;:&quot;2017-06-29T10:42:50.2698636+08:00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1485</TotalTime>
  <Words>2362</Words>
  <Application>Microsoft Office PowerPoint</Application>
  <PresentationFormat>全屏显示(16:9)</PresentationFormat>
  <Paragraphs>836</Paragraphs>
  <Slides>56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黑体</vt:lpstr>
      <vt:lpstr>宋体</vt:lpstr>
      <vt:lpstr>Arial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Times New Roman</vt:lpstr>
      <vt:lpstr>Wingdings</vt:lpstr>
      <vt:lpstr>天体</vt:lpstr>
      <vt:lpstr>WHITE TEMPLATE</vt:lpstr>
      <vt:lpstr>Office Theme</vt:lpstr>
      <vt:lpstr>PowerPoint 演示文稿</vt:lpstr>
      <vt:lpstr>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注意力模型</vt:lpstr>
      <vt:lpstr>注意力模型</vt:lpstr>
      <vt:lpstr>注意力模型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Sequence-to-depenency NMT (SD-NMT)</vt:lpstr>
      <vt:lpstr>Sequence-to-Dependency NMT (SD-NMT)</vt:lpstr>
      <vt:lpstr>Sequence-to-Dependency NMT (SD-NMT)</vt:lpstr>
      <vt:lpstr>PowerPoint 演示文稿</vt:lpstr>
      <vt:lpstr>PowerPoint 演示文稿</vt:lpstr>
      <vt:lpstr>PowerPoint 演示文稿</vt:lpstr>
      <vt:lpstr>An Example of SD-NMT</vt:lpstr>
      <vt:lpstr>An Example of SD-NMT</vt:lpstr>
      <vt:lpstr>An Example of SD-NMT</vt:lpstr>
      <vt:lpstr>An Example of SD-NMT</vt:lpstr>
      <vt:lpstr>An Example of SD-NMT</vt:lpstr>
      <vt:lpstr>An Example of SD-NMT</vt:lpstr>
      <vt:lpstr>An Example of SD-NMT</vt:lpstr>
      <vt:lpstr>An Example of SD-NMT</vt:lpstr>
      <vt:lpstr>An Example of SD-NMT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frostwu(吴双志)</cp:lastModifiedBy>
  <cp:revision>168</cp:revision>
  <dcterms:created xsi:type="dcterms:W3CDTF">2018-02-04T09:53:58Z</dcterms:created>
  <dcterms:modified xsi:type="dcterms:W3CDTF">2019-07-05T07:14:56Z</dcterms:modified>
</cp:coreProperties>
</file>